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70" r:id="rId5"/>
    <p:sldId id="272" r:id="rId6"/>
    <p:sldId id="271" r:id="rId7"/>
    <p:sldId id="274" r:id="rId8"/>
    <p:sldId id="275" r:id="rId9"/>
    <p:sldId id="276" r:id="rId10"/>
    <p:sldId id="287" r:id="rId11"/>
    <p:sldId id="278" r:id="rId12"/>
    <p:sldId id="288" r:id="rId13"/>
    <p:sldId id="306" r:id="rId14"/>
    <p:sldId id="318" r:id="rId15"/>
    <p:sldId id="308" r:id="rId16"/>
    <p:sldId id="290" r:id="rId17"/>
    <p:sldId id="312" r:id="rId18"/>
    <p:sldId id="291" r:id="rId19"/>
    <p:sldId id="303" r:id="rId20"/>
    <p:sldId id="304" r:id="rId21"/>
    <p:sldId id="305" r:id="rId22"/>
    <p:sldId id="292" r:id="rId23"/>
    <p:sldId id="293" r:id="rId24"/>
    <p:sldId id="294" r:id="rId25"/>
    <p:sldId id="295" r:id="rId26"/>
    <p:sldId id="273" r:id="rId27"/>
    <p:sldId id="296" r:id="rId28"/>
    <p:sldId id="313" r:id="rId29"/>
    <p:sldId id="314" r:id="rId30"/>
    <p:sldId id="315" r:id="rId31"/>
    <p:sldId id="284" r:id="rId32"/>
    <p:sldId id="285" r:id="rId33"/>
    <p:sldId id="286" r:id="rId34"/>
    <p:sldId id="281" r:id="rId35"/>
    <p:sldId id="282" r:id="rId36"/>
    <p:sldId id="283" r:id="rId37"/>
    <p:sldId id="277" r:id="rId38"/>
    <p:sldId id="279" r:id="rId39"/>
    <p:sldId id="280" r:id="rId40"/>
    <p:sldId id="298" r:id="rId41"/>
    <p:sldId id="317" r:id="rId42"/>
    <p:sldId id="299" r:id="rId43"/>
    <p:sldId id="300" r:id="rId44"/>
    <p:sldId id="301" r:id="rId45"/>
    <p:sldId id="302" r:id="rId46"/>
    <p:sldId id="309" r:id="rId47"/>
    <p:sldId id="310" r:id="rId48"/>
    <p:sldId id="311" r:id="rId49"/>
    <p:sldId id="268" r:id="rId50"/>
    <p:sldId id="319" r:id="rId51"/>
    <p:sldId id="320" r:id="rId5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8" userDrawn="1">
          <p15:clr>
            <a:srgbClr val="A4A3A4"/>
          </p15:clr>
        </p15:guide>
        <p15:guide id="3" pos="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BF9"/>
    <a:srgbClr val="C7E0B5"/>
    <a:srgbClr val="FFE597"/>
    <a:srgbClr val="EF7980"/>
    <a:srgbClr val="D1B7D9"/>
    <a:srgbClr val="740000"/>
    <a:srgbClr val="FE0000"/>
    <a:srgbClr val="FFFA00"/>
    <a:srgbClr val="002E63"/>
    <a:srgbClr val="01F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8532" autoAdjust="0"/>
  </p:normalViewPr>
  <p:slideViewPr>
    <p:cSldViewPr snapToGrid="0">
      <p:cViewPr varScale="1">
        <p:scale>
          <a:sx n="97" d="100"/>
          <a:sy n="97" d="100"/>
        </p:scale>
        <p:origin x="1728" y="96"/>
      </p:cViewPr>
      <p:guideLst>
        <p:guide orient="horz" pos="3158"/>
        <p:guide pos="3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9DD68-47A0-47EF-BE7D-A31C24119800}" type="datetimeFigureOut">
              <a:rPr lang="en-GB" smtClean="0"/>
              <a:t>08/12/2023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06BCA-52DF-4D4D-BD1D-85D1EBF678FB}" type="slidenum">
              <a:rPr lang="en-GB" smtClean="0"/>
              <a:t>‹#›</a:t>
            </a:fld>
            <a:endParaRPr lang="en-GB"/>
          </a:p>
        </p:txBody>
      </p:sp>
    </p:spTree>
    <p:extLst>
      <p:ext uri="{BB962C8B-B14F-4D97-AF65-F5344CB8AC3E}">
        <p14:creationId xmlns:p14="http://schemas.microsoft.com/office/powerpoint/2010/main" val="43138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KS1</a:t>
            </a:r>
          </a:p>
        </p:txBody>
      </p:sp>
      <p:sp>
        <p:nvSpPr>
          <p:cNvPr id="4" name="Slide Number Placeholder 3"/>
          <p:cNvSpPr>
            <a:spLocks noGrp="1"/>
          </p:cNvSpPr>
          <p:nvPr>
            <p:ph type="sldNum" sz="quarter" idx="5"/>
          </p:nvPr>
        </p:nvSpPr>
        <p:spPr/>
        <p:txBody>
          <a:bodyPr/>
          <a:lstStyle/>
          <a:p>
            <a:fld id="{94A06BCA-52DF-4D4D-BD1D-85D1EBF678FB}" type="slidenum">
              <a:rPr lang="en-GB" smtClean="0"/>
              <a:t>7</a:t>
            </a:fld>
            <a:endParaRPr lang="en-GB"/>
          </a:p>
        </p:txBody>
      </p:sp>
    </p:spTree>
    <p:extLst>
      <p:ext uri="{BB962C8B-B14F-4D97-AF65-F5344CB8AC3E}">
        <p14:creationId xmlns:p14="http://schemas.microsoft.com/office/powerpoint/2010/main" val="428072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LKS2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4541A-938C-47B8-BE51-8433E36F6A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05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4541A-938C-47B8-BE51-8433E36F6A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6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UKS2</a:t>
            </a:r>
          </a:p>
        </p:txBody>
      </p:sp>
      <p:sp>
        <p:nvSpPr>
          <p:cNvPr id="4" name="Slide Number Placeholder 3"/>
          <p:cNvSpPr>
            <a:spLocks noGrp="1"/>
          </p:cNvSpPr>
          <p:nvPr>
            <p:ph type="sldNum" sz="quarter" idx="5"/>
          </p:nvPr>
        </p:nvSpPr>
        <p:spPr/>
        <p:txBody>
          <a:bodyPr/>
          <a:lstStyle/>
          <a:p>
            <a:fld id="{94A06BCA-52DF-4D4D-BD1D-85D1EBF678FB}" type="slidenum">
              <a:rPr lang="en-GB" smtClean="0"/>
              <a:t>28</a:t>
            </a:fld>
            <a:endParaRPr lang="en-GB"/>
          </a:p>
        </p:txBody>
      </p:sp>
    </p:spTree>
    <p:extLst>
      <p:ext uri="{BB962C8B-B14F-4D97-AF65-F5344CB8AC3E}">
        <p14:creationId xmlns:p14="http://schemas.microsoft.com/office/powerpoint/2010/main" val="427990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LKS2</a:t>
            </a:r>
          </a:p>
        </p:txBody>
      </p:sp>
      <p:sp>
        <p:nvSpPr>
          <p:cNvPr id="4" name="Slide Number Placeholder 3"/>
          <p:cNvSpPr>
            <a:spLocks noGrp="1"/>
          </p:cNvSpPr>
          <p:nvPr>
            <p:ph type="sldNum" sz="quarter" idx="5"/>
          </p:nvPr>
        </p:nvSpPr>
        <p:spPr/>
        <p:txBody>
          <a:bodyPr/>
          <a:lstStyle/>
          <a:p>
            <a:fld id="{94A06BCA-52DF-4D4D-BD1D-85D1EBF678FB}" type="slidenum">
              <a:rPr lang="en-GB" smtClean="0"/>
              <a:t>31</a:t>
            </a:fld>
            <a:endParaRPr lang="en-GB"/>
          </a:p>
        </p:txBody>
      </p:sp>
    </p:spTree>
    <p:extLst>
      <p:ext uri="{BB962C8B-B14F-4D97-AF65-F5344CB8AC3E}">
        <p14:creationId xmlns:p14="http://schemas.microsoft.com/office/powerpoint/2010/main" val="22608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UKS2</a:t>
            </a:r>
          </a:p>
        </p:txBody>
      </p:sp>
      <p:sp>
        <p:nvSpPr>
          <p:cNvPr id="4" name="Slide Number Placeholder 3"/>
          <p:cNvSpPr>
            <a:spLocks noGrp="1"/>
          </p:cNvSpPr>
          <p:nvPr>
            <p:ph type="sldNum" sz="quarter" idx="5"/>
          </p:nvPr>
        </p:nvSpPr>
        <p:spPr/>
        <p:txBody>
          <a:bodyPr/>
          <a:lstStyle/>
          <a:p>
            <a:fld id="{94A06BCA-52DF-4D4D-BD1D-85D1EBF678FB}" type="slidenum">
              <a:rPr lang="en-GB" smtClean="0"/>
              <a:t>34</a:t>
            </a:fld>
            <a:endParaRPr lang="en-GB"/>
          </a:p>
        </p:txBody>
      </p:sp>
    </p:spTree>
    <p:extLst>
      <p:ext uri="{BB962C8B-B14F-4D97-AF65-F5344CB8AC3E}">
        <p14:creationId xmlns:p14="http://schemas.microsoft.com/office/powerpoint/2010/main" val="255735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UKS2</a:t>
            </a:r>
          </a:p>
          <a:p>
            <a:endParaRPr lang="en-GB" dirty="0"/>
          </a:p>
        </p:txBody>
      </p:sp>
      <p:sp>
        <p:nvSpPr>
          <p:cNvPr id="4" name="Slide Number Placeholder 3"/>
          <p:cNvSpPr>
            <a:spLocks noGrp="1"/>
          </p:cNvSpPr>
          <p:nvPr>
            <p:ph type="sldNum" sz="quarter" idx="5"/>
          </p:nvPr>
        </p:nvSpPr>
        <p:spPr/>
        <p:txBody>
          <a:bodyPr/>
          <a:lstStyle/>
          <a:p>
            <a:fld id="{94A06BCA-52DF-4D4D-BD1D-85D1EBF678FB}" type="slidenum">
              <a:rPr lang="en-GB" smtClean="0"/>
              <a:t>37</a:t>
            </a:fld>
            <a:endParaRPr lang="en-GB"/>
          </a:p>
        </p:txBody>
      </p:sp>
    </p:spTree>
    <p:extLst>
      <p:ext uri="{BB962C8B-B14F-4D97-AF65-F5344CB8AC3E}">
        <p14:creationId xmlns:p14="http://schemas.microsoft.com/office/powerpoint/2010/main" val="370247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UKS2</a:t>
            </a:r>
          </a:p>
          <a:p>
            <a:endParaRPr lang="en-GB" dirty="0"/>
          </a:p>
        </p:txBody>
      </p:sp>
      <p:sp>
        <p:nvSpPr>
          <p:cNvPr id="4" name="Slide Number Placeholder 3"/>
          <p:cNvSpPr>
            <a:spLocks noGrp="1"/>
          </p:cNvSpPr>
          <p:nvPr>
            <p:ph type="sldNum" sz="quarter" idx="5"/>
          </p:nvPr>
        </p:nvSpPr>
        <p:spPr/>
        <p:txBody>
          <a:bodyPr/>
          <a:lstStyle/>
          <a:p>
            <a:fld id="{94A06BCA-52DF-4D4D-BD1D-85D1EBF678FB}" type="slidenum">
              <a:rPr lang="en-GB" smtClean="0"/>
              <a:t>38</a:t>
            </a:fld>
            <a:endParaRPr lang="en-GB"/>
          </a:p>
        </p:txBody>
      </p:sp>
    </p:spTree>
    <p:extLst>
      <p:ext uri="{BB962C8B-B14F-4D97-AF65-F5344CB8AC3E}">
        <p14:creationId xmlns:p14="http://schemas.microsoft.com/office/powerpoint/2010/main" val="129059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LKS2</a:t>
            </a:r>
          </a:p>
        </p:txBody>
      </p:sp>
      <p:sp>
        <p:nvSpPr>
          <p:cNvPr id="4" name="Slide Number Placeholder 3"/>
          <p:cNvSpPr>
            <a:spLocks noGrp="1"/>
          </p:cNvSpPr>
          <p:nvPr>
            <p:ph type="sldNum" sz="quarter" idx="5"/>
          </p:nvPr>
        </p:nvSpPr>
        <p:spPr/>
        <p:txBody>
          <a:bodyPr/>
          <a:lstStyle/>
          <a:p>
            <a:fld id="{6FD4E0F5-4813-4196-93F9-20CA9833664C}" type="slidenum">
              <a:rPr lang="en-GB" smtClean="0"/>
              <a:t>40</a:t>
            </a:fld>
            <a:endParaRPr lang="en-GB"/>
          </a:p>
        </p:txBody>
      </p:sp>
    </p:spTree>
    <p:extLst>
      <p:ext uri="{BB962C8B-B14F-4D97-AF65-F5344CB8AC3E}">
        <p14:creationId xmlns:p14="http://schemas.microsoft.com/office/powerpoint/2010/main" val="151757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A06BCA-52DF-4D4D-BD1D-85D1EBF678FB}" type="slidenum">
              <a:rPr lang="en-GB" smtClean="0"/>
              <a:t>9</a:t>
            </a:fld>
            <a:endParaRPr lang="en-GB"/>
          </a:p>
        </p:txBody>
      </p:sp>
    </p:spTree>
    <p:extLst>
      <p:ext uri="{BB962C8B-B14F-4D97-AF65-F5344CB8AC3E}">
        <p14:creationId xmlns:p14="http://schemas.microsoft.com/office/powerpoint/2010/main" val="213544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LKS2</a:t>
            </a:r>
          </a:p>
        </p:txBody>
      </p:sp>
      <p:sp>
        <p:nvSpPr>
          <p:cNvPr id="4" name="Slide Number Placeholder 3"/>
          <p:cNvSpPr>
            <a:spLocks noGrp="1"/>
          </p:cNvSpPr>
          <p:nvPr>
            <p:ph type="sldNum" sz="quarter" idx="5"/>
          </p:nvPr>
        </p:nvSpPr>
        <p:spPr/>
        <p:txBody>
          <a:bodyPr/>
          <a:lstStyle/>
          <a:p>
            <a:fld id="{6FD4E0F5-4813-4196-93F9-20CA9833664C}" type="slidenum">
              <a:rPr lang="en-GB" smtClean="0"/>
              <a:t>10</a:t>
            </a:fld>
            <a:endParaRPr lang="en-GB"/>
          </a:p>
        </p:txBody>
      </p:sp>
    </p:spTree>
    <p:extLst>
      <p:ext uri="{BB962C8B-B14F-4D97-AF65-F5344CB8AC3E}">
        <p14:creationId xmlns:p14="http://schemas.microsoft.com/office/powerpoint/2010/main" val="205330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LKS2</a:t>
            </a:r>
          </a:p>
        </p:txBody>
      </p:sp>
      <p:sp>
        <p:nvSpPr>
          <p:cNvPr id="4" name="Slide Number Placeholder 3"/>
          <p:cNvSpPr>
            <a:spLocks noGrp="1"/>
          </p:cNvSpPr>
          <p:nvPr>
            <p:ph type="sldNum" sz="quarter" idx="5"/>
          </p:nvPr>
        </p:nvSpPr>
        <p:spPr/>
        <p:txBody>
          <a:bodyPr/>
          <a:lstStyle/>
          <a:p>
            <a:fld id="{6FD4E0F5-4813-4196-93F9-20CA9833664C}" type="slidenum">
              <a:rPr lang="en-GB" smtClean="0"/>
              <a:t>11</a:t>
            </a:fld>
            <a:endParaRPr lang="en-GB"/>
          </a:p>
        </p:txBody>
      </p:sp>
    </p:spTree>
    <p:extLst>
      <p:ext uri="{BB962C8B-B14F-4D97-AF65-F5344CB8AC3E}">
        <p14:creationId xmlns:p14="http://schemas.microsoft.com/office/powerpoint/2010/main" val="233174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KS1</a:t>
            </a:r>
          </a:p>
        </p:txBody>
      </p:sp>
      <p:sp>
        <p:nvSpPr>
          <p:cNvPr id="4" name="Slide Number Placeholder 3"/>
          <p:cNvSpPr>
            <a:spLocks noGrp="1"/>
          </p:cNvSpPr>
          <p:nvPr>
            <p:ph type="sldNum" sz="quarter" idx="5"/>
          </p:nvPr>
        </p:nvSpPr>
        <p:spPr/>
        <p:txBody>
          <a:bodyPr/>
          <a:lstStyle/>
          <a:p>
            <a:fld id="{94A06BCA-52DF-4D4D-BD1D-85D1EBF678FB}" type="slidenum">
              <a:rPr lang="en-GB" smtClean="0"/>
              <a:t>13</a:t>
            </a:fld>
            <a:endParaRPr lang="en-GB"/>
          </a:p>
        </p:txBody>
      </p:sp>
    </p:spTree>
    <p:extLst>
      <p:ext uri="{BB962C8B-B14F-4D97-AF65-F5344CB8AC3E}">
        <p14:creationId xmlns:p14="http://schemas.microsoft.com/office/powerpoint/2010/main" val="25465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KS1</a:t>
            </a:r>
          </a:p>
        </p:txBody>
      </p:sp>
      <p:sp>
        <p:nvSpPr>
          <p:cNvPr id="4" name="Slide Number Placeholder 3"/>
          <p:cNvSpPr>
            <a:spLocks noGrp="1"/>
          </p:cNvSpPr>
          <p:nvPr>
            <p:ph type="sldNum" sz="quarter" idx="5"/>
          </p:nvPr>
        </p:nvSpPr>
        <p:spPr/>
        <p:txBody>
          <a:bodyPr/>
          <a:lstStyle/>
          <a:p>
            <a:fld id="{94A06BCA-52DF-4D4D-BD1D-85D1EBF678FB}" type="slidenum">
              <a:rPr lang="en-GB" smtClean="0"/>
              <a:t>14</a:t>
            </a:fld>
            <a:endParaRPr lang="en-GB"/>
          </a:p>
        </p:txBody>
      </p:sp>
    </p:spTree>
    <p:extLst>
      <p:ext uri="{BB962C8B-B14F-4D97-AF65-F5344CB8AC3E}">
        <p14:creationId xmlns:p14="http://schemas.microsoft.com/office/powerpoint/2010/main" val="95148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KS1</a:t>
            </a:r>
          </a:p>
        </p:txBody>
      </p:sp>
      <p:sp>
        <p:nvSpPr>
          <p:cNvPr id="4" name="Slide Number Placeholder 3"/>
          <p:cNvSpPr>
            <a:spLocks noGrp="1"/>
          </p:cNvSpPr>
          <p:nvPr>
            <p:ph type="sldNum" sz="quarter" idx="5"/>
          </p:nvPr>
        </p:nvSpPr>
        <p:spPr/>
        <p:txBody>
          <a:bodyPr/>
          <a:lstStyle/>
          <a:p>
            <a:fld id="{6FD4E0F5-4813-4196-93F9-20CA9833664C}" type="slidenum">
              <a:rPr lang="en-GB" smtClean="0"/>
              <a:t>16</a:t>
            </a:fld>
            <a:endParaRPr lang="en-GB"/>
          </a:p>
        </p:txBody>
      </p:sp>
    </p:spTree>
    <p:extLst>
      <p:ext uri="{BB962C8B-B14F-4D97-AF65-F5344CB8AC3E}">
        <p14:creationId xmlns:p14="http://schemas.microsoft.com/office/powerpoint/2010/main" val="100501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LKS2</a:t>
            </a:r>
          </a:p>
        </p:txBody>
      </p:sp>
      <p:sp>
        <p:nvSpPr>
          <p:cNvPr id="4" name="Slide Number Placeholder 3"/>
          <p:cNvSpPr>
            <a:spLocks noGrp="1"/>
          </p:cNvSpPr>
          <p:nvPr>
            <p:ph type="sldNum" sz="quarter" idx="5"/>
          </p:nvPr>
        </p:nvSpPr>
        <p:spPr/>
        <p:txBody>
          <a:bodyPr/>
          <a:lstStyle/>
          <a:p>
            <a:fld id="{94A06BCA-52DF-4D4D-BD1D-85D1EBF678FB}" type="slidenum">
              <a:rPr lang="en-GB" smtClean="0"/>
              <a:t>19</a:t>
            </a:fld>
            <a:endParaRPr lang="en-GB"/>
          </a:p>
        </p:txBody>
      </p:sp>
    </p:spTree>
    <p:extLst>
      <p:ext uri="{BB962C8B-B14F-4D97-AF65-F5344CB8AC3E}">
        <p14:creationId xmlns:p14="http://schemas.microsoft.com/office/powerpoint/2010/main" val="198714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UKS2</a:t>
            </a:r>
          </a:p>
        </p:txBody>
      </p:sp>
      <p:sp>
        <p:nvSpPr>
          <p:cNvPr id="4" name="Slide Number Placeholder 3"/>
          <p:cNvSpPr>
            <a:spLocks noGrp="1"/>
          </p:cNvSpPr>
          <p:nvPr>
            <p:ph type="sldNum" sz="quarter" idx="5"/>
          </p:nvPr>
        </p:nvSpPr>
        <p:spPr/>
        <p:txBody>
          <a:bodyPr/>
          <a:lstStyle/>
          <a:p>
            <a:fld id="{94A06BCA-52DF-4D4D-BD1D-85D1EBF678FB}" type="slidenum">
              <a:rPr lang="en-GB" smtClean="0"/>
              <a:t>22</a:t>
            </a:fld>
            <a:endParaRPr lang="en-GB"/>
          </a:p>
        </p:txBody>
      </p:sp>
    </p:spTree>
    <p:extLst>
      <p:ext uri="{BB962C8B-B14F-4D97-AF65-F5344CB8AC3E}">
        <p14:creationId xmlns:p14="http://schemas.microsoft.com/office/powerpoint/2010/main" val="134265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07156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18380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21227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9469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3DB05B-6663-43E5-9CC5-3D4CCC0EB09F}"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6822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DB05B-6663-43E5-9CC5-3D4CCC0EB09F}"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6402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DB05B-6663-43E5-9CC5-3D4CCC0EB09F}" type="datetimeFigureOut">
              <a:rPr lang="en-GB" smtClean="0"/>
              <a:t>08/12/2023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88017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DB05B-6663-43E5-9CC5-3D4CCC0EB09F}" type="datetimeFigureOut">
              <a:rPr lang="en-GB" smtClean="0"/>
              <a:t>08/12/2023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27346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DB05B-6663-43E5-9CC5-3D4CCC0EB09F}" type="datetimeFigureOut">
              <a:rPr lang="en-GB" smtClean="0"/>
              <a:t>08/12/2023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7090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3DB05B-6663-43E5-9CC5-3D4CCC0EB09F}"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98067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3DB05B-6663-43E5-9CC5-3D4CCC0EB09F}"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10035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DB05B-6663-43E5-9CC5-3D4CCC0EB09F}" type="datetimeFigureOut">
              <a:rPr lang="en-GB" smtClean="0"/>
              <a:t>08/12/2023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748D8-3D10-45F5-9EF4-A27C30A46595}" type="slidenum">
              <a:rPr lang="en-GB" smtClean="0"/>
              <a:t>‹#›</a:t>
            </a:fld>
            <a:endParaRPr lang="en-GB"/>
          </a:p>
        </p:txBody>
      </p:sp>
    </p:spTree>
    <p:extLst>
      <p:ext uri="{BB962C8B-B14F-4D97-AF65-F5344CB8AC3E}">
        <p14:creationId xmlns:p14="http://schemas.microsoft.com/office/powerpoint/2010/main" val="343025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46.png"/><Relationship Id="rId1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png"/><Relationship Id="rId5" Type="http://schemas.openxmlformats.org/officeDocument/2006/relationships/image" Target="../media/image5.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58.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pn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40.png"/><Relationship Id="rId18" Type="http://schemas.openxmlformats.org/officeDocument/2006/relationships/image" Target="../media/image84.png"/><Relationship Id="rId3" Type="http://schemas.openxmlformats.org/officeDocument/2006/relationships/image" Target="../media/image4.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3.png"/><Relationship Id="rId2" Type="http://schemas.openxmlformats.org/officeDocument/2006/relationships/image" Target="../media/image3.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370.png"/><Relationship Id="rId15" Type="http://schemas.openxmlformats.org/officeDocument/2006/relationships/image" Target="../media/image450.png"/><Relationship Id="rId10" Type="http://schemas.openxmlformats.org/officeDocument/2006/relationships/image" Target="../media/image78.png"/><Relationship Id="rId19" Type="http://schemas.openxmlformats.org/officeDocument/2006/relationships/image" Target="../media/image85.png"/><Relationship Id="rId4" Type="http://schemas.openxmlformats.org/officeDocument/2006/relationships/image" Target="../media/image5.png"/><Relationship Id="rId9" Type="http://schemas.openxmlformats.org/officeDocument/2006/relationships/image" Target="../media/image77.png"/><Relationship Id="rId1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88.png"/><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png"/><Relationship Id="rId7" Type="http://schemas.openxmlformats.org/officeDocument/2006/relationships/image" Target="../media/image92.png"/><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4.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4.png"/><Relationship Id="rId7" Type="http://schemas.openxmlformats.org/officeDocument/2006/relationships/image" Target="../media/image9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5.png"/><Relationship Id="rId9" Type="http://schemas.openxmlformats.org/officeDocument/2006/relationships/image" Target="../media/image100.png"/></Relationships>
</file>

<file path=ppt/slides/_rels/slide4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21.png"/><Relationship Id="rId3" Type="http://schemas.openxmlformats.org/officeDocument/2006/relationships/image" Target="../media/image4.png"/><Relationship Id="rId7" Type="http://schemas.openxmlformats.org/officeDocument/2006/relationships/image" Target="../media/image98.png"/><Relationship Id="rId12" Type="http://schemas.openxmlformats.org/officeDocument/2006/relationships/image" Target="../media/image1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00.png"/><Relationship Id="rId5" Type="http://schemas.openxmlformats.org/officeDocument/2006/relationships/image" Target="../media/image96.png"/><Relationship Id="rId10" Type="http://schemas.openxmlformats.org/officeDocument/2006/relationships/image" Target="../media/image900.png"/><Relationship Id="rId4" Type="http://schemas.openxmlformats.org/officeDocument/2006/relationships/image" Target="../media/image5.png"/><Relationship Id="rId9"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png"/><Relationship Id="rId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2.png"/><Relationship Id="rId10" Type="http://schemas.openxmlformats.org/officeDocument/2006/relationships/image" Target="../media/image5.png"/><Relationship Id="rId4" Type="http://schemas.openxmlformats.org/officeDocument/2006/relationships/image" Target="../media/image101.png"/><Relationship Id="rId9"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5.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hristmas present simple icon for Royalty Free Vector Image">
            <a:extLst>
              <a:ext uri="{FF2B5EF4-FFF2-40B4-BE49-F238E27FC236}">
                <a16:creationId xmlns:a16="http://schemas.microsoft.com/office/drawing/2014/main" id="{19B26F88-DCE4-5703-8A16-92483FEB00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5595403" y="1282944"/>
            <a:ext cx="630710" cy="58083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AB10EB74-ABED-4582-B75B-82873C5FBB89}"/>
              </a:ext>
            </a:extLst>
          </p:cNvPr>
          <p:cNvGrpSpPr/>
          <p:nvPr/>
        </p:nvGrpSpPr>
        <p:grpSpPr>
          <a:xfrm>
            <a:off x="5403224" y="1554917"/>
            <a:ext cx="996456" cy="796462"/>
            <a:chOff x="-658871" y="1639156"/>
            <a:chExt cx="2705100" cy="2162175"/>
          </a:xfrm>
        </p:grpSpPr>
        <p:pic>
          <p:nvPicPr>
            <p:cNvPr id="27" name="Picture 26" descr="Logo&#10;&#10;Description automatically generated">
              <a:extLst>
                <a:ext uri="{FF2B5EF4-FFF2-40B4-BE49-F238E27FC236}">
                  <a16:creationId xmlns:a16="http://schemas.microsoft.com/office/drawing/2014/main" id="{B9B6782F-3EF7-7FFD-9157-56035CD11D95}"/>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28" name="Rectangle 27">
              <a:extLst>
                <a:ext uri="{FF2B5EF4-FFF2-40B4-BE49-F238E27FC236}">
                  <a16:creationId xmlns:a16="http://schemas.microsoft.com/office/drawing/2014/main" id="{182E9D81-4762-1B56-BE0A-3EE745D47282}"/>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22F0DE1-E041-80B1-88AC-C484F325ABB2}"/>
                </a:ext>
              </a:extLst>
            </p:cNvPr>
            <p:cNvSpPr txBox="1"/>
            <p:nvPr/>
          </p:nvSpPr>
          <p:spPr>
            <a:xfrm>
              <a:off x="13705" y="2555559"/>
              <a:ext cx="1783014" cy="848510"/>
            </a:xfrm>
            <a:prstGeom prst="rect">
              <a:avLst/>
            </a:prstGeom>
            <a:noFill/>
          </p:spPr>
          <p:txBody>
            <a:bodyPr wrap="square" rtlCol="0">
              <a:spAutoFit/>
            </a:bodyPr>
            <a:lstStyle/>
            <a:p>
              <a:r>
                <a:rPr lang="en-GB" sz="1600" b="1" dirty="0">
                  <a:solidFill>
                    <a:schemeClr val="bg1"/>
                  </a:solidFill>
                  <a:latin typeface="Comic Sans MS" panose="030F0702030302020204" pitchFamily="66" charset="0"/>
                </a:rPr>
                <a:t>1</a:t>
              </a:r>
              <a:r>
                <a:rPr lang="en-GB" sz="1600" b="1" spc="400" dirty="0">
                  <a:solidFill>
                    <a:schemeClr val="bg1"/>
                  </a:solidFill>
                  <a:latin typeface="Comic Sans MS" panose="030F0702030302020204" pitchFamily="66" charset="0"/>
                </a:rPr>
                <a:t>0g</a:t>
              </a:r>
            </a:p>
          </p:txBody>
        </p:sp>
      </p:grpSp>
      <p:grpSp>
        <p:nvGrpSpPr>
          <p:cNvPr id="19" name="Group 18">
            <a:extLst>
              <a:ext uri="{FF2B5EF4-FFF2-40B4-BE49-F238E27FC236}">
                <a16:creationId xmlns:a16="http://schemas.microsoft.com/office/drawing/2014/main" id="{BD691231-08C9-B684-4F15-F9C062B90983}"/>
              </a:ext>
            </a:extLst>
          </p:cNvPr>
          <p:cNvGrpSpPr/>
          <p:nvPr/>
        </p:nvGrpSpPr>
        <p:grpSpPr>
          <a:xfrm>
            <a:off x="8665759" y="1495466"/>
            <a:ext cx="1098892" cy="878339"/>
            <a:chOff x="-658871" y="1639156"/>
            <a:chExt cx="2705100" cy="2162175"/>
          </a:xfrm>
        </p:grpSpPr>
        <p:pic>
          <p:nvPicPr>
            <p:cNvPr id="20" name="Picture 19" descr="Logo&#10;&#10;Description automatically generated">
              <a:extLst>
                <a:ext uri="{FF2B5EF4-FFF2-40B4-BE49-F238E27FC236}">
                  <a16:creationId xmlns:a16="http://schemas.microsoft.com/office/drawing/2014/main" id="{71057DC4-7328-5706-235A-EEEB9A76FD49}"/>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21" name="Rectangle 20">
              <a:extLst>
                <a:ext uri="{FF2B5EF4-FFF2-40B4-BE49-F238E27FC236}">
                  <a16:creationId xmlns:a16="http://schemas.microsoft.com/office/drawing/2014/main" id="{6E29643D-7FE5-F30B-A0CB-EA5A7FE4CC7A}"/>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B6B9209-E24B-2032-EF32-81F5BAD8B2D8}"/>
                </a:ext>
              </a:extLst>
            </p:cNvPr>
            <p:cNvSpPr txBox="1"/>
            <p:nvPr/>
          </p:nvSpPr>
          <p:spPr>
            <a:xfrm>
              <a:off x="-35753" y="2522586"/>
              <a:ext cx="1783014" cy="925648"/>
            </a:xfrm>
            <a:prstGeom prst="rect">
              <a:avLst/>
            </a:prstGeom>
            <a:noFill/>
          </p:spPr>
          <p:txBody>
            <a:bodyPr wrap="square" rtlCol="0">
              <a:spAutoFit/>
            </a:bodyPr>
            <a:lstStyle/>
            <a:p>
              <a:r>
                <a:rPr lang="en-GB" b="1" dirty="0">
                  <a:solidFill>
                    <a:schemeClr val="bg1"/>
                  </a:solidFill>
                  <a:latin typeface="Comic Sans MS" panose="030F0702030302020204" pitchFamily="66" charset="0"/>
                </a:rPr>
                <a:t>2</a:t>
              </a:r>
              <a:r>
                <a:rPr lang="en-GB" b="1" spc="400" dirty="0">
                  <a:solidFill>
                    <a:schemeClr val="bg1"/>
                  </a:solidFill>
                  <a:latin typeface="Comic Sans MS" panose="030F0702030302020204" pitchFamily="66" charset="0"/>
                </a:rPr>
                <a:t>0g</a:t>
              </a:r>
            </a:p>
          </p:txBody>
        </p:sp>
      </p:grpSp>
      <p:pic>
        <p:nvPicPr>
          <p:cNvPr id="1026" name="Picture 2" descr="Christmas present simple icon for Royalty Free Vector Image">
            <a:extLst>
              <a:ext uri="{FF2B5EF4-FFF2-40B4-BE49-F238E27FC236}">
                <a16:creationId xmlns:a16="http://schemas.microsoft.com/office/drawing/2014/main" id="{153CBBD9-E338-8D8D-A52B-FE7841DD06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4226830" y="1682616"/>
            <a:ext cx="630710" cy="580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3144806" cy="1295868"/>
          </a:xfrm>
          <a:prstGeom prst="rect">
            <a:avLst/>
          </a:prstGeom>
          <a:noFill/>
        </p:spPr>
        <p:txBody>
          <a:bodyPr wrap="square" rtlCol="0">
            <a:spAutoFit/>
          </a:bodyPr>
          <a:lstStyle/>
          <a:p>
            <a:pPr>
              <a:lnSpc>
                <a:spcPct val="150000"/>
              </a:lnSpc>
            </a:pPr>
            <a:r>
              <a:rPr lang="en-GB" dirty="0"/>
              <a:t>These scales are balanced.</a:t>
            </a:r>
          </a:p>
          <a:p>
            <a:pPr>
              <a:lnSpc>
                <a:spcPct val="150000"/>
              </a:lnSpc>
            </a:pPr>
            <a:r>
              <a:rPr lang="en-GB" dirty="0"/>
              <a:t>Find the mass of each present.</a:t>
            </a:r>
          </a:p>
          <a:p>
            <a:pPr>
              <a:lnSpc>
                <a:spcPct val="150000"/>
              </a:lnSpc>
            </a:pPr>
            <a:endParaRPr lang="en-GB" dirty="0"/>
          </a:p>
        </p:txBody>
      </p:sp>
      <p:pic>
        <p:nvPicPr>
          <p:cNvPr id="1028" name="Picture 4" descr="Christmas present simple icon for Royalty Free Vector Image">
            <a:extLst>
              <a:ext uri="{FF2B5EF4-FFF2-40B4-BE49-F238E27FC236}">
                <a16:creationId xmlns:a16="http://schemas.microsoft.com/office/drawing/2014/main" id="{2B3547E9-D598-72DD-ACE8-D39F0E3514D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230"/>
          <a:stretch/>
        </p:blipFill>
        <p:spPr bwMode="auto">
          <a:xfrm>
            <a:off x="6394136" y="1372530"/>
            <a:ext cx="996456" cy="912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1D82D5A4-0213-3098-A111-E8E255FB3A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0786" y="1713711"/>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a16="http://schemas.microsoft.com/office/drawing/2014/main" id="{5B3431E9-4A6E-F13B-1705-D151488FCE56}"/>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3144094" y="2157160"/>
            <a:ext cx="1892528" cy="509866"/>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2442C0E8-BE4B-657D-6232-50F1F7CBBC3E}"/>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5447872" y="2157160"/>
            <a:ext cx="1892528" cy="509866"/>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20DB9EB8-0276-5911-E13A-953ED4073E6B}"/>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7756570" y="2151612"/>
            <a:ext cx="1892528" cy="509866"/>
          </a:xfrm>
          <a:prstGeom prst="rect">
            <a:avLst/>
          </a:prstGeom>
        </p:spPr>
      </p:pic>
      <p:grpSp>
        <p:nvGrpSpPr>
          <p:cNvPr id="10" name="Group 9">
            <a:extLst>
              <a:ext uri="{FF2B5EF4-FFF2-40B4-BE49-F238E27FC236}">
                <a16:creationId xmlns:a16="http://schemas.microsoft.com/office/drawing/2014/main" id="{270422B3-DBBA-B945-BAFF-0C0E0815C3AA}"/>
              </a:ext>
            </a:extLst>
          </p:cNvPr>
          <p:cNvGrpSpPr/>
          <p:nvPr/>
        </p:nvGrpSpPr>
        <p:grpSpPr>
          <a:xfrm>
            <a:off x="8646999" y="1297969"/>
            <a:ext cx="887460" cy="626918"/>
            <a:chOff x="-658871" y="1639156"/>
            <a:chExt cx="3060755" cy="2162175"/>
          </a:xfrm>
        </p:grpSpPr>
        <p:pic>
          <p:nvPicPr>
            <p:cNvPr id="11" name="Picture 10" descr="Logo&#10;&#10;Description automatically generated">
              <a:extLst>
                <a:ext uri="{FF2B5EF4-FFF2-40B4-BE49-F238E27FC236}">
                  <a16:creationId xmlns:a16="http://schemas.microsoft.com/office/drawing/2014/main" id="{F9850418-0C85-EA77-F19C-A3833E0CD4AA}"/>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12" name="Rectangle 11">
              <a:extLst>
                <a:ext uri="{FF2B5EF4-FFF2-40B4-BE49-F238E27FC236}">
                  <a16:creationId xmlns:a16="http://schemas.microsoft.com/office/drawing/2014/main" id="{2D0128A9-8C00-A2B1-6092-8BE27EF49A4D}"/>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CA86245-1CE0-1896-AB47-F2C94D87002E}"/>
                </a:ext>
              </a:extLst>
            </p:cNvPr>
            <p:cNvSpPr txBox="1"/>
            <p:nvPr/>
          </p:nvSpPr>
          <p:spPr>
            <a:xfrm>
              <a:off x="58654" y="2388615"/>
              <a:ext cx="2343230" cy="1061491"/>
            </a:xfrm>
            <a:prstGeom prst="rect">
              <a:avLst/>
            </a:prstGeom>
            <a:noFill/>
          </p:spPr>
          <p:txBody>
            <a:bodyPr wrap="square" rtlCol="0">
              <a:spAutoFit/>
            </a:bodyPr>
            <a:lstStyle/>
            <a:p>
              <a:r>
                <a:rPr lang="en-GB" sz="1400" b="1" spc="300" dirty="0">
                  <a:solidFill>
                    <a:schemeClr val="bg1"/>
                  </a:solidFill>
                  <a:latin typeface="Comic Sans MS" panose="030F0702030302020204" pitchFamily="66" charset="0"/>
                </a:rPr>
                <a:t>2g</a:t>
              </a:r>
            </a:p>
          </p:txBody>
        </p:sp>
      </p:grpSp>
      <p:grpSp>
        <p:nvGrpSpPr>
          <p:cNvPr id="15" name="Group 14">
            <a:extLst>
              <a:ext uri="{FF2B5EF4-FFF2-40B4-BE49-F238E27FC236}">
                <a16:creationId xmlns:a16="http://schemas.microsoft.com/office/drawing/2014/main" id="{646898A0-8790-3916-C4AC-A1631378A5A7}"/>
              </a:ext>
            </a:extLst>
          </p:cNvPr>
          <p:cNvGrpSpPr/>
          <p:nvPr/>
        </p:nvGrpSpPr>
        <p:grpSpPr>
          <a:xfrm>
            <a:off x="9104287" y="1362017"/>
            <a:ext cx="705719" cy="533146"/>
            <a:chOff x="-658871" y="1639156"/>
            <a:chExt cx="2862044" cy="2162175"/>
          </a:xfrm>
        </p:grpSpPr>
        <p:pic>
          <p:nvPicPr>
            <p:cNvPr id="16" name="Picture 15" descr="Logo&#10;&#10;Description automatically generated">
              <a:extLst>
                <a:ext uri="{FF2B5EF4-FFF2-40B4-BE49-F238E27FC236}">
                  <a16:creationId xmlns:a16="http://schemas.microsoft.com/office/drawing/2014/main" id="{3A028BB6-B060-FA62-FFE7-B2DB56E6F3AC}"/>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17" name="Rectangle 16">
              <a:extLst>
                <a:ext uri="{FF2B5EF4-FFF2-40B4-BE49-F238E27FC236}">
                  <a16:creationId xmlns:a16="http://schemas.microsoft.com/office/drawing/2014/main" id="{324A28C3-8852-37CC-6A34-50D1ECB4F83C}"/>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9EE29EF-16D7-A630-081B-E96AA74A772F}"/>
                </a:ext>
              </a:extLst>
            </p:cNvPr>
            <p:cNvSpPr txBox="1"/>
            <p:nvPr/>
          </p:nvSpPr>
          <p:spPr>
            <a:xfrm>
              <a:off x="-140059" y="2261680"/>
              <a:ext cx="2343232" cy="1248190"/>
            </a:xfrm>
            <a:prstGeom prst="rect">
              <a:avLst/>
            </a:prstGeom>
            <a:noFill/>
          </p:spPr>
          <p:txBody>
            <a:bodyPr wrap="square" rtlCol="0">
              <a:spAutoFit/>
            </a:bodyPr>
            <a:lstStyle/>
            <a:p>
              <a:r>
                <a:rPr lang="en-GB" sz="1400" b="1" spc="300" dirty="0">
                  <a:solidFill>
                    <a:schemeClr val="bg1"/>
                  </a:solidFill>
                  <a:latin typeface="Comic Sans MS" panose="030F0702030302020204" pitchFamily="66" charset="0"/>
                </a:rPr>
                <a:t>1g</a:t>
              </a:r>
            </a:p>
          </p:txBody>
        </p:sp>
      </p:grpSp>
      <p:pic>
        <p:nvPicPr>
          <p:cNvPr id="23"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DFAC9CAD-815F-F920-AEAE-E35AD77A33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5601" y="1713711"/>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06CD884B-8134-CC99-FE2F-E8FE6868C1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5666" y="1713711"/>
            <a:ext cx="582235" cy="58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15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F341DB53-3F47-EF72-1A84-0354128286A1}"/>
              </a:ext>
            </a:extLst>
          </p:cNvPr>
          <p:cNvSpPr txBox="1"/>
          <p:nvPr/>
        </p:nvSpPr>
        <p:spPr>
          <a:xfrm>
            <a:off x="480370" y="966924"/>
            <a:ext cx="7269836" cy="5355312"/>
          </a:xfrm>
          <a:prstGeom prst="rect">
            <a:avLst/>
          </a:prstGeom>
          <a:noFill/>
        </p:spPr>
        <p:txBody>
          <a:bodyPr wrap="square">
            <a:spAutoFit/>
          </a:bodyPr>
          <a:lstStyle/>
          <a:p>
            <a:r>
              <a:rPr lang="en-GB" sz="1800" b="0" i="0" u="none" strike="noStrike" baseline="0" dirty="0">
                <a:solidFill>
                  <a:srgbClr val="000000"/>
                </a:solidFill>
                <a:latin typeface="Calibri" panose="020F0502020204030204" pitchFamily="34" charset="0"/>
              </a:rPr>
              <a:t>Santa is packing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into his sack.</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If he puts 16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in each sack and has 3 sacks in total, how many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does Santa have altogether? </a:t>
            </a: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Which is your preferred method and why?</a:t>
            </a:r>
            <a:endParaRPr lang="en-GB" dirty="0"/>
          </a:p>
        </p:txBody>
      </p:sp>
      <p:graphicFrame>
        <p:nvGraphicFramePr>
          <p:cNvPr id="6" name="Table 5">
            <a:extLst>
              <a:ext uri="{FF2B5EF4-FFF2-40B4-BE49-F238E27FC236}">
                <a16:creationId xmlns:a16="http://schemas.microsoft.com/office/drawing/2014/main" id="{48C97EB6-C4E0-26FA-7FBF-61B1B25372D4}"/>
              </a:ext>
            </a:extLst>
          </p:cNvPr>
          <p:cNvGraphicFramePr>
            <a:graphicFrameLocks noGrp="1"/>
          </p:cNvGraphicFramePr>
          <p:nvPr/>
        </p:nvGraphicFramePr>
        <p:xfrm>
          <a:off x="671027" y="2673048"/>
          <a:ext cx="4402348" cy="2967542"/>
        </p:xfrm>
        <a:graphic>
          <a:graphicData uri="http://schemas.openxmlformats.org/drawingml/2006/table">
            <a:tbl>
              <a:tblPr firstRow="1" bandRow="1">
                <a:tableStyleId>{5940675A-B579-460E-94D1-54222C63F5DA}</a:tableStyleId>
              </a:tblPr>
              <a:tblGrid>
                <a:gridCol w="2201174">
                  <a:extLst>
                    <a:ext uri="{9D8B030D-6E8A-4147-A177-3AD203B41FA5}">
                      <a16:colId xmlns:a16="http://schemas.microsoft.com/office/drawing/2014/main" val="2550450566"/>
                    </a:ext>
                  </a:extLst>
                </a:gridCol>
                <a:gridCol w="2201174">
                  <a:extLst>
                    <a:ext uri="{9D8B030D-6E8A-4147-A177-3AD203B41FA5}">
                      <a16:colId xmlns:a16="http://schemas.microsoft.com/office/drawing/2014/main" val="544942445"/>
                    </a:ext>
                  </a:extLst>
                </a:gridCol>
              </a:tblGrid>
              <a:tr h="416381">
                <a:tc>
                  <a:txBody>
                    <a:bodyPr/>
                    <a:lstStyle/>
                    <a:p>
                      <a:pPr algn="ctr"/>
                      <a:r>
                        <a:rPr lang="en-GB" sz="2000" dirty="0">
                          <a:latin typeface="+mn-lt"/>
                        </a:rPr>
                        <a:t>T</a:t>
                      </a:r>
                    </a:p>
                  </a:txBody>
                  <a:tcPr anchor="ctr">
                    <a:solidFill>
                      <a:srgbClr val="FFE192"/>
                    </a:solidFill>
                  </a:tcPr>
                </a:tc>
                <a:tc>
                  <a:txBody>
                    <a:bodyPr/>
                    <a:lstStyle/>
                    <a:p>
                      <a:pPr algn="ctr"/>
                      <a:r>
                        <a:rPr lang="en-GB" sz="2000" dirty="0">
                          <a:latin typeface="+mn-lt"/>
                        </a:rPr>
                        <a:t>O</a:t>
                      </a:r>
                    </a:p>
                  </a:txBody>
                  <a:tcPr anchor="ctr">
                    <a:solidFill>
                      <a:srgbClr val="F27A7F"/>
                    </a:solidFill>
                  </a:tcPr>
                </a:tc>
                <a:extLst>
                  <a:ext uri="{0D108BD9-81ED-4DB2-BD59-A6C34878D82A}">
                    <a16:rowId xmlns:a16="http://schemas.microsoft.com/office/drawing/2014/main" val="1967756721"/>
                  </a:ext>
                </a:extLst>
              </a:tr>
              <a:tr h="7989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870345">
                <a:tc>
                  <a:txBody>
                    <a:bodyPr/>
                    <a:lstStyle/>
                    <a:p>
                      <a:pPr algn="ctr"/>
                      <a:endParaRPr lang="en-GB" dirty="0">
                        <a:latin typeface="Berlin Sans FB" panose="020E0602020502020306" pitchFamily="34" charset="0"/>
                      </a:endParaRPr>
                    </a:p>
                  </a:txBody>
                  <a:tcPr anchor="ctr"/>
                </a:tc>
                <a:tc>
                  <a:txBody>
                    <a:bodyPr/>
                    <a:lstStyle/>
                    <a:p>
                      <a:endParaRPr lang="en-GB" dirty="0"/>
                    </a:p>
                  </a:txBody>
                  <a:tcPr anchor="ctr"/>
                </a:tc>
                <a:extLst>
                  <a:ext uri="{0D108BD9-81ED-4DB2-BD59-A6C34878D82A}">
                    <a16:rowId xmlns:a16="http://schemas.microsoft.com/office/drawing/2014/main" val="1185598993"/>
                  </a:ext>
                </a:extLst>
              </a:tr>
              <a:tr h="881826">
                <a:tc>
                  <a:txBody>
                    <a:bodyPr/>
                    <a:lstStyle/>
                    <a:p>
                      <a:pPr algn="ctr"/>
                      <a:endParaRPr lang="en-GB" dirty="0">
                        <a:latin typeface="Berlin Sans FB" panose="020E0602020502020306" pitchFamily="34" charset="0"/>
                      </a:endParaRPr>
                    </a:p>
                  </a:txBody>
                  <a:tcPr anchor="ctr"/>
                </a:tc>
                <a:tc>
                  <a:txBody>
                    <a:bodyPr/>
                    <a:lstStyle/>
                    <a:p>
                      <a:endParaRPr lang="en-GB" dirty="0"/>
                    </a:p>
                  </a:txBody>
                  <a:tcPr anchor="ctr"/>
                </a:tc>
                <a:extLst>
                  <a:ext uri="{0D108BD9-81ED-4DB2-BD59-A6C34878D82A}">
                    <a16:rowId xmlns:a16="http://schemas.microsoft.com/office/drawing/2014/main" val="3827578651"/>
                  </a:ext>
                </a:extLst>
              </a:tr>
            </a:tbl>
          </a:graphicData>
        </a:graphic>
      </p:graphicFrame>
      <p:sp>
        <p:nvSpPr>
          <p:cNvPr id="7" name="Rectangle 6">
            <a:extLst>
              <a:ext uri="{FF2B5EF4-FFF2-40B4-BE49-F238E27FC236}">
                <a16:creationId xmlns:a16="http://schemas.microsoft.com/office/drawing/2014/main" id="{186A83E5-FF6D-E17D-B288-A0867B887369}"/>
              </a:ext>
            </a:extLst>
          </p:cNvPr>
          <p:cNvSpPr/>
          <p:nvPr/>
        </p:nvSpPr>
        <p:spPr>
          <a:xfrm>
            <a:off x="5962278" y="2673350"/>
            <a:ext cx="3160451" cy="181992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Double 16 = 32</a:t>
            </a:r>
          </a:p>
          <a:p>
            <a:pPr algn="ctr"/>
            <a:r>
              <a:rPr lang="en-GB" dirty="0">
                <a:solidFill>
                  <a:schemeClr val="tx1"/>
                </a:solidFill>
              </a:rPr>
              <a:t>32 + 16 = 48</a:t>
            </a:r>
          </a:p>
        </p:txBody>
      </p:sp>
      <p:sp>
        <p:nvSpPr>
          <p:cNvPr id="8" name="Oval 7">
            <a:extLst>
              <a:ext uri="{FF2B5EF4-FFF2-40B4-BE49-F238E27FC236}">
                <a16:creationId xmlns:a16="http://schemas.microsoft.com/office/drawing/2014/main" id="{2CB874F8-91DA-6A18-4920-09A41328C2CE}"/>
              </a:ext>
            </a:extLst>
          </p:cNvPr>
          <p:cNvSpPr/>
          <p:nvPr/>
        </p:nvSpPr>
        <p:spPr>
          <a:xfrm>
            <a:off x="1614256" y="3353392"/>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FDD04D4-4E4C-1A3B-2909-84959CFBD9F3}"/>
              </a:ext>
            </a:extLst>
          </p:cNvPr>
          <p:cNvSpPr/>
          <p:nvPr/>
        </p:nvSpPr>
        <p:spPr>
          <a:xfrm>
            <a:off x="3490523"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23480A6-D9B3-28CD-7B89-95845BE5E142}"/>
              </a:ext>
            </a:extLst>
          </p:cNvPr>
          <p:cNvSpPr/>
          <p:nvPr/>
        </p:nvSpPr>
        <p:spPr>
          <a:xfrm>
            <a:off x="3490522"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38F599-74E0-58B3-4CCC-8E1C8F56DD95}"/>
              </a:ext>
            </a:extLst>
          </p:cNvPr>
          <p:cNvSpPr/>
          <p:nvPr/>
        </p:nvSpPr>
        <p:spPr>
          <a:xfrm>
            <a:off x="3828401"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0F0E245-CA5E-BADC-DE67-46169AC74C04}"/>
              </a:ext>
            </a:extLst>
          </p:cNvPr>
          <p:cNvSpPr/>
          <p:nvPr/>
        </p:nvSpPr>
        <p:spPr>
          <a:xfrm>
            <a:off x="3828400"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B1251CD-2B28-4C3F-0B2C-D24ABC54BF90}"/>
              </a:ext>
            </a:extLst>
          </p:cNvPr>
          <p:cNvSpPr/>
          <p:nvPr/>
        </p:nvSpPr>
        <p:spPr>
          <a:xfrm>
            <a:off x="4166279"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9D70A2E-31EA-F11B-2E23-9D549C07BF6B}"/>
              </a:ext>
            </a:extLst>
          </p:cNvPr>
          <p:cNvSpPr/>
          <p:nvPr/>
        </p:nvSpPr>
        <p:spPr>
          <a:xfrm>
            <a:off x="4166278"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20243C9-758C-52DF-3371-21A598DCD462}"/>
              </a:ext>
            </a:extLst>
          </p:cNvPr>
          <p:cNvSpPr/>
          <p:nvPr/>
        </p:nvSpPr>
        <p:spPr>
          <a:xfrm>
            <a:off x="1614255" y="4168066"/>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6761143-9B1F-2E89-6F51-DDC932A3620D}"/>
              </a:ext>
            </a:extLst>
          </p:cNvPr>
          <p:cNvSpPr/>
          <p:nvPr/>
        </p:nvSpPr>
        <p:spPr>
          <a:xfrm>
            <a:off x="1614255" y="5019430"/>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C641C85-3378-30F5-C354-AAC6E762F6FD}"/>
              </a:ext>
            </a:extLst>
          </p:cNvPr>
          <p:cNvSpPr/>
          <p:nvPr/>
        </p:nvSpPr>
        <p:spPr>
          <a:xfrm>
            <a:off x="3490522"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223E597-F494-CE46-F60A-90F4552AEB84}"/>
              </a:ext>
            </a:extLst>
          </p:cNvPr>
          <p:cNvSpPr/>
          <p:nvPr/>
        </p:nvSpPr>
        <p:spPr>
          <a:xfrm>
            <a:off x="3490521"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03E67C9-9E5A-ADF4-FF63-BD394EE750FC}"/>
              </a:ext>
            </a:extLst>
          </p:cNvPr>
          <p:cNvSpPr/>
          <p:nvPr/>
        </p:nvSpPr>
        <p:spPr>
          <a:xfrm>
            <a:off x="3828400"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F0FAC2B-F1C3-D6CB-F907-1B0005D7530D}"/>
              </a:ext>
            </a:extLst>
          </p:cNvPr>
          <p:cNvSpPr/>
          <p:nvPr/>
        </p:nvSpPr>
        <p:spPr>
          <a:xfrm>
            <a:off x="3828399"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2C2ABD2-2992-C645-FE87-AEF973573BEF}"/>
              </a:ext>
            </a:extLst>
          </p:cNvPr>
          <p:cNvSpPr/>
          <p:nvPr/>
        </p:nvSpPr>
        <p:spPr>
          <a:xfrm>
            <a:off x="4166278"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75A79AC-AE24-FF01-E425-D5BBBBEEBACF}"/>
              </a:ext>
            </a:extLst>
          </p:cNvPr>
          <p:cNvSpPr/>
          <p:nvPr/>
        </p:nvSpPr>
        <p:spPr>
          <a:xfrm>
            <a:off x="4166277"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5845A4E-F095-E318-5221-24C2AE086278}"/>
              </a:ext>
            </a:extLst>
          </p:cNvPr>
          <p:cNvSpPr/>
          <p:nvPr/>
        </p:nvSpPr>
        <p:spPr>
          <a:xfrm>
            <a:off x="3490521"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8536830-8A4A-DB83-7787-2C0943D1D695}"/>
              </a:ext>
            </a:extLst>
          </p:cNvPr>
          <p:cNvSpPr/>
          <p:nvPr/>
        </p:nvSpPr>
        <p:spPr>
          <a:xfrm>
            <a:off x="3490520"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1A2B9A3-E045-84D6-460A-37330EB9924A}"/>
              </a:ext>
            </a:extLst>
          </p:cNvPr>
          <p:cNvSpPr/>
          <p:nvPr/>
        </p:nvSpPr>
        <p:spPr>
          <a:xfrm>
            <a:off x="3828399"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B6E999A-D778-52A5-3AB2-D853B23965B9}"/>
              </a:ext>
            </a:extLst>
          </p:cNvPr>
          <p:cNvSpPr/>
          <p:nvPr/>
        </p:nvSpPr>
        <p:spPr>
          <a:xfrm>
            <a:off x="3828398"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21FD40A-D646-EA08-129C-1D0267A15004}"/>
              </a:ext>
            </a:extLst>
          </p:cNvPr>
          <p:cNvSpPr/>
          <p:nvPr/>
        </p:nvSpPr>
        <p:spPr>
          <a:xfrm>
            <a:off x="4166277"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BD1F48B-DA67-0D50-0935-91B8A19D0670}"/>
              </a:ext>
            </a:extLst>
          </p:cNvPr>
          <p:cNvSpPr/>
          <p:nvPr/>
        </p:nvSpPr>
        <p:spPr>
          <a:xfrm>
            <a:off x="4166276"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A green and red gift box with a red ribbon&#10;&#10;Description automatically generated">
            <a:extLst>
              <a:ext uri="{FF2B5EF4-FFF2-40B4-BE49-F238E27FC236}">
                <a16:creationId xmlns:a16="http://schemas.microsoft.com/office/drawing/2014/main" id="{5F5ECCC2-8D9F-3866-6556-8919E95776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2953" y="807378"/>
            <a:ext cx="1240639" cy="1240639"/>
          </a:xfrm>
          <a:prstGeom prst="rect">
            <a:avLst/>
          </a:prstGeom>
        </p:spPr>
      </p:pic>
      <p:sp>
        <p:nvSpPr>
          <p:cNvPr id="34" name="TextBox 33">
            <a:extLst>
              <a:ext uri="{FF2B5EF4-FFF2-40B4-BE49-F238E27FC236}">
                <a16:creationId xmlns:a16="http://schemas.microsoft.com/office/drawing/2014/main" id="{21AE58E8-E29E-B048-F0EC-80537B6ED184}"/>
              </a:ext>
            </a:extLst>
          </p:cNvPr>
          <p:cNvSpPr txBox="1"/>
          <p:nvPr/>
        </p:nvSpPr>
        <p:spPr>
          <a:xfrm>
            <a:off x="2506851" y="2207550"/>
            <a:ext cx="730699" cy="369332"/>
          </a:xfrm>
          <a:prstGeom prst="rect">
            <a:avLst/>
          </a:prstGeom>
          <a:noFill/>
        </p:spPr>
        <p:txBody>
          <a:bodyPr wrap="square" rtlCol="0">
            <a:spAutoFit/>
          </a:bodyPr>
          <a:lstStyle/>
          <a:p>
            <a:pPr algn="ctr"/>
            <a:r>
              <a:rPr lang="en-GB" dirty="0"/>
              <a:t>A</a:t>
            </a:r>
          </a:p>
        </p:txBody>
      </p:sp>
      <p:sp>
        <p:nvSpPr>
          <p:cNvPr id="35" name="TextBox 34">
            <a:extLst>
              <a:ext uri="{FF2B5EF4-FFF2-40B4-BE49-F238E27FC236}">
                <a16:creationId xmlns:a16="http://schemas.microsoft.com/office/drawing/2014/main" id="{5321F47D-9A65-F11D-E8D9-A275BE69B7AC}"/>
              </a:ext>
            </a:extLst>
          </p:cNvPr>
          <p:cNvSpPr txBox="1"/>
          <p:nvPr/>
        </p:nvSpPr>
        <p:spPr>
          <a:xfrm>
            <a:off x="7177154" y="2207550"/>
            <a:ext cx="730699" cy="369332"/>
          </a:xfrm>
          <a:prstGeom prst="rect">
            <a:avLst/>
          </a:prstGeom>
          <a:noFill/>
        </p:spPr>
        <p:txBody>
          <a:bodyPr wrap="square" rtlCol="0">
            <a:spAutoFit/>
          </a:bodyPr>
          <a:lstStyle/>
          <a:p>
            <a:pPr algn="ctr"/>
            <a:r>
              <a:rPr lang="en-GB" dirty="0"/>
              <a:t>B</a:t>
            </a:r>
          </a:p>
        </p:txBody>
      </p:sp>
    </p:spTree>
    <p:extLst>
      <p:ext uri="{BB962C8B-B14F-4D97-AF65-F5344CB8AC3E}">
        <p14:creationId xmlns:p14="http://schemas.microsoft.com/office/powerpoint/2010/main" val="217294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F341DB53-3F47-EF72-1A84-0354128286A1}"/>
              </a:ext>
            </a:extLst>
          </p:cNvPr>
          <p:cNvSpPr txBox="1"/>
          <p:nvPr/>
        </p:nvSpPr>
        <p:spPr>
          <a:xfrm>
            <a:off x="480370" y="966924"/>
            <a:ext cx="7269836" cy="5355312"/>
          </a:xfrm>
          <a:prstGeom prst="rect">
            <a:avLst/>
          </a:prstGeom>
          <a:noFill/>
        </p:spPr>
        <p:txBody>
          <a:bodyPr wrap="square">
            <a:spAutoFit/>
          </a:bodyPr>
          <a:lstStyle/>
          <a:p>
            <a:r>
              <a:rPr lang="en-GB" sz="1800" b="0" i="0" u="none" strike="noStrike" baseline="0" dirty="0">
                <a:solidFill>
                  <a:srgbClr val="000000"/>
                </a:solidFill>
                <a:latin typeface="Calibri" panose="020F0502020204030204" pitchFamily="34" charset="0"/>
              </a:rPr>
              <a:t>Santa is packing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into his sack.</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If he puts 16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in each sack and has 3 sacks in total, how many </a:t>
            </a:r>
            <a:r>
              <a:rPr lang="en-GB" dirty="0">
                <a:solidFill>
                  <a:srgbClr val="000000"/>
                </a:solidFill>
                <a:latin typeface="Calibri" panose="020F0502020204030204" pitchFamily="34" charset="0"/>
              </a:rPr>
              <a:t>presents</a:t>
            </a:r>
            <a:r>
              <a:rPr lang="en-GB" sz="1800" b="0" i="0" u="none" strike="noStrike" baseline="0" dirty="0">
                <a:solidFill>
                  <a:srgbClr val="000000"/>
                </a:solidFill>
                <a:latin typeface="Calibri" panose="020F0502020204030204" pitchFamily="34" charset="0"/>
              </a:rPr>
              <a:t> does Santa have altogether? </a:t>
            </a: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Both answers are correct.</a:t>
            </a:r>
            <a:endParaRPr lang="en-GB" dirty="0"/>
          </a:p>
        </p:txBody>
      </p:sp>
      <p:graphicFrame>
        <p:nvGraphicFramePr>
          <p:cNvPr id="6" name="Table 5">
            <a:extLst>
              <a:ext uri="{FF2B5EF4-FFF2-40B4-BE49-F238E27FC236}">
                <a16:creationId xmlns:a16="http://schemas.microsoft.com/office/drawing/2014/main" id="{48C97EB6-C4E0-26FA-7FBF-61B1B25372D4}"/>
              </a:ext>
            </a:extLst>
          </p:cNvPr>
          <p:cNvGraphicFramePr>
            <a:graphicFrameLocks noGrp="1"/>
          </p:cNvGraphicFramePr>
          <p:nvPr/>
        </p:nvGraphicFramePr>
        <p:xfrm>
          <a:off x="671027" y="2673048"/>
          <a:ext cx="4402348" cy="2967542"/>
        </p:xfrm>
        <a:graphic>
          <a:graphicData uri="http://schemas.openxmlformats.org/drawingml/2006/table">
            <a:tbl>
              <a:tblPr firstRow="1" bandRow="1">
                <a:tableStyleId>{5940675A-B579-460E-94D1-54222C63F5DA}</a:tableStyleId>
              </a:tblPr>
              <a:tblGrid>
                <a:gridCol w="2201174">
                  <a:extLst>
                    <a:ext uri="{9D8B030D-6E8A-4147-A177-3AD203B41FA5}">
                      <a16:colId xmlns:a16="http://schemas.microsoft.com/office/drawing/2014/main" val="2550450566"/>
                    </a:ext>
                  </a:extLst>
                </a:gridCol>
                <a:gridCol w="2201174">
                  <a:extLst>
                    <a:ext uri="{9D8B030D-6E8A-4147-A177-3AD203B41FA5}">
                      <a16:colId xmlns:a16="http://schemas.microsoft.com/office/drawing/2014/main" val="544942445"/>
                    </a:ext>
                  </a:extLst>
                </a:gridCol>
              </a:tblGrid>
              <a:tr h="416381">
                <a:tc>
                  <a:txBody>
                    <a:bodyPr/>
                    <a:lstStyle/>
                    <a:p>
                      <a:pPr algn="ctr"/>
                      <a:r>
                        <a:rPr lang="en-GB" sz="2000" dirty="0">
                          <a:latin typeface="+mn-lt"/>
                        </a:rPr>
                        <a:t>T</a:t>
                      </a:r>
                    </a:p>
                  </a:txBody>
                  <a:tcPr anchor="ctr">
                    <a:solidFill>
                      <a:srgbClr val="FFE192"/>
                    </a:solidFill>
                  </a:tcPr>
                </a:tc>
                <a:tc>
                  <a:txBody>
                    <a:bodyPr/>
                    <a:lstStyle/>
                    <a:p>
                      <a:pPr algn="ctr"/>
                      <a:r>
                        <a:rPr lang="en-GB" sz="2000" dirty="0">
                          <a:latin typeface="+mn-lt"/>
                        </a:rPr>
                        <a:t>O</a:t>
                      </a:r>
                    </a:p>
                  </a:txBody>
                  <a:tcPr anchor="ctr">
                    <a:solidFill>
                      <a:srgbClr val="F27A7F"/>
                    </a:solidFill>
                  </a:tcPr>
                </a:tc>
                <a:extLst>
                  <a:ext uri="{0D108BD9-81ED-4DB2-BD59-A6C34878D82A}">
                    <a16:rowId xmlns:a16="http://schemas.microsoft.com/office/drawing/2014/main" val="1967756721"/>
                  </a:ext>
                </a:extLst>
              </a:tr>
              <a:tr h="79899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870345">
                <a:tc>
                  <a:txBody>
                    <a:bodyPr/>
                    <a:lstStyle/>
                    <a:p>
                      <a:pPr algn="ctr"/>
                      <a:endParaRPr lang="en-GB" dirty="0">
                        <a:latin typeface="Berlin Sans FB" panose="020E0602020502020306" pitchFamily="34" charset="0"/>
                      </a:endParaRPr>
                    </a:p>
                  </a:txBody>
                  <a:tcPr anchor="ctr"/>
                </a:tc>
                <a:tc>
                  <a:txBody>
                    <a:bodyPr/>
                    <a:lstStyle/>
                    <a:p>
                      <a:endParaRPr lang="en-GB" dirty="0"/>
                    </a:p>
                  </a:txBody>
                  <a:tcPr anchor="ctr"/>
                </a:tc>
                <a:extLst>
                  <a:ext uri="{0D108BD9-81ED-4DB2-BD59-A6C34878D82A}">
                    <a16:rowId xmlns:a16="http://schemas.microsoft.com/office/drawing/2014/main" val="1185598993"/>
                  </a:ext>
                </a:extLst>
              </a:tr>
              <a:tr h="881826">
                <a:tc>
                  <a:txBody>
                    <a:bodyPr/>
                    <a:lstStyle/>
                    <a:p>
                      <a:pPr algn="ctr"/>
                      <a:endParaRPr lang="en-GB" dirty="0">
                        <a:latin typeface="Berlin Sans FB" panose="020E0602020502020306" pitchFamily="34" charset="0"/>
                      </a:endParaRPr>
                    </a:p>
                  </a:txBody>
                  <a:tcPr anchor="ctr"/>
                </a:tc>
                <a:tc>
                  <a:txBody>
                    <a:bodyPr/>
                    <a:lstStyle/>
                    <a:p>
                      <a:endParaRPr lang="en-GB" dirty="0"/>
                    </a:p>
                  </a:txBody>
                  <a:tcPr anchor="ctr"/>
                </a:tc>
                <a:extLst>
                  <a:ext uri="{0D108BD9-81ED-4DB2-BD59-A6C34878D82A}">
                    <a16:rowId xmlns:a16="http://schemas.microsoft.com/office/drawing/2014/main" val="3827578651"/>
                  </a:ext>
                </a:extLst>
              </a:tr>
            </a:tbl>
          </a:graphicData>
        </a:graphic>
      </p:graphicFrame>
      <p:sp>
        <p:nvSpPr>
          <p:cNvPr id="7" name="Rectangle 6">
            <a:extLst>
              <a:ext uri="{FF2B5EF4-FFF2-40B4-BE49-F238E27FC236}">
                <a16:creationId xmlns:a16="http://schemas.microsoft.com/office/drawing/2014/main" id="{186A83E5-FF6D-E17D-B288-A0867B887369}"/>
              </a:ext>
            </a:extLst>
          </p:cNvPr>
          <p:cNvSpPr/>
          <p:nvPr/>
        </p:nvSpPr>
        <p:spPr>
          <a:xfrm>
            <a:off x="5962278" y="2673350"/>
            <a:ext cx="3160451" cy="181992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Double 16 = 32</a:t>
            </a:r>
          </a:p>
          <a:p>
            <a:pPr algn="ctr"/>
            <a:r>
              <a:rPr lang="en-GB" dirty="0">
                <a:solidFill>
                  <a:schemeClr val="tx1"/>
                </a:solidFill>
              </a:rPr>
              <a:t>32 + 16 = 48</a:t>
            </a:r>
          </a:p>
        </p:txBody>
      </p:sp>
      <p:sp>
        <p:nvSpPr>
          <p:cNvPr id="8" name="Oval 7">
            <a:extLst>
              <a:ext uri="{FF2B5EF4-FFF2-40B4-BE49-F238E27FC236}">
                <a16:creationId xmlns:a16="http://schemas.microsoft.com/office/drawing/2014/main" id="{2CB874F8-91DA-6A18-4920-09A41328C2CE}"/>
              </a:ext>
            </a:extLst>
          </p:cNvPr>
          <p:cNvSpPr/>
          <p:nvPr/>
        </p:nvSpPr>
        <p:spPr>
          <a:xfrm>
            <a:off x="1614256" y="3353392"/>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FDD04D4-4E4C-1A3B-2909-84959CFBD9F3}"/>
              </a:ext>
            </a:extLst>
          </p:cNvPr>
          <p:cNvSpPr/>
          <p:nvPr/>
        </p:nvSpPr>
        <p:spPr>
          <a:xfrm>
            <a:off x="3490523"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23480A6-D9B3-28CD-7B89-95845BE5E142}"/>
              </a:ext>
            </a:extLst>
          </p:cNvPr>
          <p:cNvSpPr/>
          <p:nvPr/>
        </p:nvSpPr>
        <p:spPr>
          <a:xfrm>
            <a:off x="3490522"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38F599-74E0-58B3-4CCC-8E1C8F56DD95}"/>
              </a:ext>
            </a:extLst>
          </p:cNvPr>
          <p:cNvSpPr/>
          <p:nvPr/>
        </p:nvSpPr>
        <p:spPr>
          <a:xfrm>
            <a:off x="3828401"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0F0E245-CA5E-BADC-DE67-46169AC74C04}"/>
              </a:ext>
            </a:extLst>
          </p:cNvPr>
          <p:cNvSpPr/>
          <p:nvPr/>
        </p:nvSpPr>
        <p:spPr>
          <a:xfrm>
            <a:off x="3828400"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B1251CD-2B28-4C3F-0B2C-D24ABC54BF90}"/>
              </a:ext>
            </a:extLst>
          </p:cNvPr>
          <p:cNvSpPr/>
          <p:nvPr/>
        </p:nvSpPr>
        <p:spPr>
          <a:xfrm>
            <a:off x="4166279" y="3167913"/>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9D70A2E-31EA-F11B-2E23-9D549C07BF6B}"/>
              </a:ext>
            </a:extLst>
          </p:cNvPr>
          <p:cNvSpPr/>
          <p:nvPr/>
        </p:nvSpPr>
        <p:spPr>
          <a:xfrm>
            <a:off x="4166278" y="352325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20243C9-758C-52DF-3371-21A598DCD462}"/>
              </a:ext>
            </a:extLst>
          </p:cNvPr>
          <p:cNvSpPr/>
          <p:nvPr/>
        </p:nvSpPr>
        <p:spPr>
          <a:xfrm>
            <a:off x="1614255" y="4168066"/>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6761143-9B1F-2E89-6F51-DDC932A3620D}"/>
              </a:ext>
            </a:extLst>
          </p:cNvPr>
          <p:cNvSpPr/>
          <p:nvPr/>
        </p:nvSpPr>
        <p:spPr>
          <a:xfrm>
            <a:off x="1614255" y="5019430"/>
            <a:ext cx="294443" cy="304207"/>
          </a:xfrm>
          <a:prstGeom prst="ellipse">
            <a:avLst/>
          </a:prstGeom>
          <a:solidFill>
            <a:srgbClr val="FFE19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C641C85-3378-30F5-C354-AAC6E762F6FD}"/>
              </a:ext>
            </a:extLst>
          </p:cNvPr>
          <p:cNvSpPr/>
          <p:nvPr/>
        </p:nvSpPr>
        <p:spPr>
          <a:xfrm>
            <a:off x="3490522"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223E597-F494-CE46-F60A-90F4552AEB84}"/>
              </a:ext>
            </a:extLst>
          </p:cNvPr>
          <p:cNvSpPr/>
          <p:nvPr/>
        </p:nvSpPr>
        <p:spPr>
          <a:xfrm>
            <a:off x="3490521"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03E67C9-9E5A-ADF4-FF63-BD394EE750FC}"/>
              </a:ext>
            </a:extLst>
          </p:cNvPr>
          <p:cNvSpPr/>
          <p:nvPr/>
        </p:nvSpPr>
        <p:spPr>
          <a:xfrm>
            <a:off x="3828400"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F0FAC2B-F1C3-D6CB-F907-1B0005D7530D}"/>
              </a:ext>
            </a:extLst>
          </p:cNvPr>
          <p:cNvSpPr/>
          <p:nvPr/>
        </p:nvSpPr>
        <p:spPr>
          <a:xfrm>
            <a:off x="3828399"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2C2ABD2-2992-C645-FE87-AEF973573BEF}"/>
              </a:ext>
            </a:extLst>
          </p:cNvPr>
          <p:cNvSpPr/>
          <p:nvPr/>
        </p:nvSpPr>
        <p:spPr>
          <a:xfrm>
            <a:off x="4166278" y="3998691"/>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75A79AC-AE24-FF01-E425-D5BBBBEEBACF}"/>
              </a:ext>
            </a:extLst>
          </p:cNvPr>
          <p:cNvSpPr/>
          <p:nvPr/>
        </p:nvSpPr>
        <p:spPr>
          <a:xfrm>
            <a:off x="4166277" y="4354029"/>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5845A4E-F095-E318-5221-24C2AE086278}"/>
              </a:ext>
            </a:extLst>
          </p:cNvPr>
          <p:cNvSpPr/>
          <p:nvPr/>
        </p:nvSpPr>
        <p:spPr>
          <a:xfrm>
            <a:off x="3490521"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8536830-8A4A-DB83-7787-2C0943D1D695}"/>
              </a:ext>
            </a:extLst>
          </p:cNvPr>
          <p:cNvSpPr/>
          <p:nvPr/>
        </p:nvSpPr>
        <p:spPr>
          <a:xfrm>
            <a:off x="3490520"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1A2B9A3-E045-84D6-460A-37330EB9924A}"/>
              </a:ext>
            </a:extLst>
          </p:cNvPr>
          <p:cNvSpPr/>
          <p:nvPr/>
        </p:nvSpPr>
        <p:spPr>
          <a:xfrm>
            <a:off x="3828399"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B6E999A-D778-52A5-3AB2-D853B23965B9}"/>
              </a:ext>
            </a:extLst>
          </p:cNvPr>
          <p:cNvSpPr/>
          <p:nvPr/>
        </p:nvSpPr>
        <p:spPr>
          <a:xfrm>
            <a:off x="3828398"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21FD40A-D646-EA08-129C-1D0267A15004}"/>
              </a:ext>
            </a:extLst>
          </p:cNvPr>
          <p:cNvSpPr/>
          <p:nvPr/>
        </p:nvSpPr>
        <p:spPr>
          <a:xfrm>
            <a:off x="4166277" y="4908414"/>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BD1F48B-DA67-0D50-0935-91B8A19D0670}"/>
              </a:ext>
            </a:extLst>
          </p:cNvPr>
          <p:cNvSpPr/>
          <p:nvPr/>
        </p:nvSpPr>
        <p:spPr>
          <a:xfrm>
            <a:off x="4166276" y="5219362"/>
            <a:ext cx="294443" cy="304207"/>
          </a:xfrm>
          <a:prstGeom prst="ellipse">
            <a:avLst/>
          </a:prstGeom>
          <a:solidFill>
            <a:srgbClr val="F27A7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A green and red gift box with a red ribbon&#10;&#10;Description automatically generated">
            <a:extLst>
              <a:ext uri="{FF2B5EF4-FFF2-40B4-BE49-F238E27FC236}">
                <a16:creationId xmlns:a16="http://schemas.microsoft.com/office/drawing/2014/main" id="{5F5ECCC2-8D9F-3866-6556-8919E95776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2953" y="807378"/>
            <a:ext cx="1240639" cy="1240639"/>
          </a:xfrm>
          <a:prstGeom prst="rect">
            <a:avLst/>
          </a:prstGeom>
        </p:spPr>
      </p:pic>
      <p:sp>
        <p:nvSpPr>
          <p:cNvPr id="34" name="TextBox 33">
            <a:extLst>
              <a:ext uri="{FF2B5EF4-FFF2-40B4-BE49-F238E27FC236}">
                <a16:creationId xmlns:a16="http://schemas.microsoft.com/office/drawing/2014/main" id="{21AE58E8-E29E-B048-F0EC-80537B6ED184}"/>
              </a:ext>
            </a:extLst>
          </p:cNvPr>
          <p:cNvSpPr txBox="1"/>
          <p:nvPr/>
        </p:nvSpPr>
        <p:spPr>
          <a:xfrm>
            <a:off x="2506851" y="2207550"/>
            <a:ext cx="730699" cy="369332"/>
          </a:xfrm>
          <a:prstGeom prst="rect">
            <a:avLst/>
          </a:prstGeom>
          <a:noFill/>
        </p:spPr>
        <p:txBody>
          <a:bodyPr wrap="square" rtlCol="0">
            <a:spAutoFit/>
          </a:bodyPr>
          <a:lstStyle/>
          <a:p>
            <a:pPr algn="ctr"/>
            <a:r>
              <a:rPr lang="en-GB" dirty="0"/>
              <a:t>A</a:t>
            </a:r>
          </a:p>
        </p:txBody>
      </p:sp>
      <p:sp>
        <p:nvSpPr>
          <p:cNvPr id="35" name="TextBox 34">
            <a:extLst>
              <a:ext uri="{FF2B5EF4-FFF2-40B4-BE49-F238E27FC236}">
                <a16:creationId xmlns:a16="http://schemas.microsoft.com/office/drawing/2014/main" id="{5321F47D-9A65-F11D-E8D9-A275BE69B7AC}"/>
              </a:ext>
            </a:extLst>
          </p:cNvPr>
          <p:cNvSpPr txBox="1"/>
          <p:nvPr/>
        </p:nvSpPr>
        <p:spPr>
          <a:xfrm>
            <a:off x="7177154" y="2207550"/>
            <a:ext cx="730699" cy="369332"/>
          </a:xfrm>
          <a:prstGeom prst="rect">
            <a:avLst/>
          </a:prstGeom>
          <a:noFill/>
        </p:spPr>
        <p:txBody>
          <a:bodyPr wrap="square" rtlCol="0">
            <a:spAutoFit/>
          </a:bodyPr>
          <a:lstStyle/>
          <a:p>
            <a:pPr algn="ctr"/>
            <a:r>
              <a:rPr lang="en-GB" dirty="0"/>
              <a:t>B</a:t>
            </a:r>
          </a:p>
        </p:txBody>
      </p:sp>
    </p:spTree>
    <p:extLst>
      <p:ext uri="{BB962C8B-B14F-4D97-AF65-F5344CB8AC3E}">
        <p14:creationId xmlns:p14="http://schemas.microsoft.com/office/powerpoint/2010/main" val="358822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6" name="Speech Bubble: Rectangle with Corners Rounded 5">
            <a:extLst>
              <a:ext uri="{FF2B5EF4-FFF2-40B4-BE49-F238E27FC236}">
                <a16:creationId xmlns:a16="http://schemas.microsoft.com/office/drawing/2014/main" id="{96BB7F98-CD69-0710-D48D-D5CCACFBC359}"/>
              </a:ext>
            </a:extLst>
          </p:cNvPr>
          <p:cNvSpPr/>
          <p:nvPr/>
        </p:nvSpPr>
        <p:spPr>
          <a:xfrm>
            <a:off x="1362012" y="2510287"/>
            <a:ext cx="7181976" cy="2384432"/>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This problem encourages children to explore multiple methods and give justification for using a specific approach.</a:t>
            </a:r>
          </a:p>
          <a:p>
            <a:pPr algn="ctr"/>
            <a:endParaRPr lang="en-GB" dirty="0">
              <a:solidFill>
                <a:srgbClr val="009242"/>
              </a:solidFill>
            </a:endParaRPr>
          </a:p>
          <a:p>
            <a:pPr algn="ctr"/>
            <a:r>
              <a:rPr lang="en-GB" dirty="0">
                <a:solidFill>
                  <a:srgbClr val="009242"/>
                </a:solidFill>
              </a:rPr>
              <a:t>This encourages children to not focus on the answer but instead discuss their thinking.</a:t>
            </a:r>
          </a:p>
        </p:txBody>
      </p:sp>
    </p:spTree>
    <p:extLst>
      <p:ext uri="{BB962C8B-B14F-4D97-AF65-F5344CB8AC3E}">
        <p14:creationId xmlns:p14="http://schemas.microsoft.com/office/powerpoint/2010/main" val="88427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5CF030C-8A78-FF15-B691-707EA8CE6B34}"/>
              </a:ext>
            </a:extLst>
          </p:cNvPr>
          <p:cNvGraphicFramePr>
            <a:graphicFrameLocks noGrp="1"/>
          </p:cNvGraphicFramePr>
          <p:nvPr>
            <p:extLst>
              <p:ext uri="{D42A27DB-BD31-4B8C-83A1-F6EECF244321}">
                <p14:modId xmlns:p14="http://schemas.microsoft.com/office/powerpoint/2010/main" val="3875280107"/>
              </p:ext>
            </p:extLst>
          </p:nvPr>
        </p:nvGraphicFramePr>
        <p:xfrm>
          <a:off x="895216" y="1233150"/>
          <a:ext cx="8645052" cy="5437200"/>
        </p:xfrm>
        <a:graphic>
          <a:graphicData uri="http://schemas.openxmlformats.org/drawingml/2006/table">
            <a:tbl>
              <a:tblPr firstRow="1" bandRow="1">
                <a:tableStyleId>{5C22544A-7EE6-4342-B048-85BDC9FD1C3A}</a:tableStyleId>
              </a:tblPr>
              <a:tblGrid>
                <a:gridCol w="332502">
                  <a:extLst>
                    <a:ext uri="{9D8B030D-6E8A-4147-A177-3AD203B41FA5}">
                      <a16:colId xmlns:a16="http://schemas.microsoft.com/office/drawing/2014/main" val="4109297763"/>
                    </a:ext>
                  </a:extLst>
                </a:gridCol>
                <a:gridCol w="332502">
                  <a:extLst>
                    <a:ext uri="{9D8B030D-6E8A-4147-A177-3AD203B41FA5}">
                      <a16:colId xmlns:a16="http://schemas.microsoft.com/office/drawing/2014/main" val="4160416169"/>
                    </a:ext>
                  </a:extLst>
                </a:gridCol>
                <a:gridCol w="332502">
                  <a:extLst>
                    <a:ext uri="{9D8B030D-6E8A-4147-A177-3AD203B41FA5}">
                      <a16:colId xmlns:a16="http://schemas.microsoft.com/office/drawing/2014/main" val="3039760467"/>
                    </a:ext>
                  </a:extLst>
                </a:gridCol>
                <a:gridCol w="332502">
                  <a:extLst>
                    <a:ext uri="{9D8B030D-6E8A-4147-A177-3AD203B41FA5}">
                      <a16:colId xmlns:a16="http://schemas.microsoft.com/office/drawing/2014/main" val="340701268"/>
                    </a:ext>
                  </a:extLst>
                </a:gridCol>
                <a:gridCol w="332502">
                  <a:extLst>
                    <a:ext uri="{9D8B030D-6E8A-4147-A177-3AD203B41FA5}">
                      <a16:colId xmlns:a16="http://schemas.microsoft.com/office/drawing/2014/main" val="3557490843"/>
                    </a:ext>
                  </a:extLst>
                </a:gridCol>
                <a:gridCol w="332502">
                  <a:extLst>
                    <a:ext uri="{9D8B030D-6E8A-4147-A177-3AD203B41FA5}">
                      <a16:colId xmlns:a16="http://schemas.microsoft.com/office/drawing/2014/main" val="3335698546"/>
                    </a:ext>
                  </a:extLst>
                </a:gridCol>
                <a:gridCol w="332502">
                  <a:extLst>
                    <a:ext uri="{9D8B030D-6E8A-4147-A177-3AD203B41FA5}">
                      <a16:colId xmlns:a16="http://schemas.microsoft.com/office/drawing/2014/main" val="659706700"/>
                    </a:ext>
                  </a:extLst>
                </a:gridCol>
                <a:gridCol w="332502">
                  <a:extLst>
                    <a:ext uri="{9D8B030D-6E8A-4147-A177-3AD203B41FA5}">
                      <a16:colId xmlns:a16="http://schemas.microsoft.com/office/drawing/2014/main" val="3733285460"/>
                    </a:ext>
                  </a:extLst>
                </a:gridCol>
                <a:gridCol w="332502">
                  <a:extLst>
                    <a:ext uri="{9D8B030D-6E8A-4147-A177-3AD203B41FA5}">
                      <a16:colId xmlns:a16="http://schemas.microsoft.com/office/drawing/2014/main" val="1589111041"/>
                    </a:ext>
                  </a:extLst>
                </a:gridCol>
                <a:gridCol w="332502">
                  <a:extLst>
                    <a:ext uri="{9D8B030D-6E8A-4147-A177-3AD203B41FA5}">
                      <a16:colId xmlns:a16="http://schemas.microsoft.com/office/drawing/2014/main" val="4150715186"/>
                    </a:ext>
                  </a:extLst>
                </a:gridCol>
                <a:gridCol w="332502">
                  <a:extLst>
                    <a:ext uri="{9D8B030D-6E8A-4147-A177-3AD203B41FA5}">
                      <a16:colId xmlns:a16="http://schemas.microsoft.com/office/drawing/2014/main" val="349234741"/>
                    </a:ext>
                  </a:extLst>
                </a:gridCol>
                <a:gridCol w="332502">
                  <a:extLst>
                    <a:ext uri="{9D8B030D-6E8A-4147-A177-3AD203B41FA5}">
                      <a16:colId xmlns:a16="http://schemas.microsoft.com/office/drawing/2014/main" val="3347928468"/>
                    </a:ext>
                  </a:extLst>
                </a:gridCol>
                <a:gridCol w="332502">
                  <a:extLst>
                    <a:ext uri="{9D8B030D-6E8A-4147-A177-3AD203B41FA5}">
                      <a16:colId xmlns:a16="http://schemas.microsoft.com/office/drawing/2014/main" val="1568355301"/>
                    </a:ext>
                  </a:extLst>
                </a:gridCol>
                <a:gridCol w="332502">
                  <a:extLst>
                    <a:ext uri="{9D8B030D-6E8A-4147-A177-3AD203B41FA5}">
                      <a16:colId xmlns:a16="http://schemas.microsoft.com/office/drawing/2014/main" val="3476989640"/>
                    </a:ext>
                  </a:extLst>
                </a:gridCol>
                <a:gridCol w="332502">
                  <a:extLst>
                    <a:ext uri="{9D8B030D-6E8A-4147-A177-3AD203B41FA5}">
                      <a16:colId xmlns:a16="http://schemas.microsoft.com/office/drawing/2014/main" val="1575332188"/>
                    </a:ext>
                  </a:extLst>
                </a:gridCol>
                <a:gridCol w="332502">
                  <a:extLst>
                    <a:ext uri="{9D8B030D-6E8A-4147-A177-3AD203B41FA5}">
                      <a16:colId xmlns:a16="http://schemas.microsoft.com/office/drawing/2014/main" val="4226587946"/>
                    </a:ext>
                  </a:extLst>
                </a:gridCol>
                <a:gridCol w="332502">
                  <a:extLst>
                    <a:ext uri="{9D8B030D-6E8A-4147-A177-3AD203B41FA5}">
                      <a16:colId xmlns:a16="http://schemas.microsoft.com/office/drawing/2014/main" val="406365578"/>
                    </a:ext>
                  </a:extLst>
                </a:gridCol>
                <a:gridCol w="332502">
                  <a:extLst>
                    <a:ext uri="{9D8B030D-6E8A-4147-A177-3AD203B41FA5}">
                      <a16:colId xmlns:a16="http://schemas.microsoft.com/office/drawing/2014/main" val="251463301"/>
                    </a:ext>
                  </a:extLst>
                </a:gridCol>
                <a:gridCol w="332502">
                  <a:extLst>
                    <a:ext uri="{9D8B030D-6E8A-4147-A177-3AD203B41FA5}">
                      <a16:colId xmlns:a16="http://schemas.microsoft.com/office/drawing/2014/main" val="912487347"/>
                    </a:ext>
                  </a:extLst>
                </a:gridCol>
                <a:gridCol w="332502">
                  <a:extLst>
                    <a:ext uri="{9D8B030D-6E8A-4147-A177-3AD203B41FA5}">
                      <a16:colId xmlns:a16="http://schemas.microsoft.com/office/drawing/2014/main" val="3193534469"/>
                    </a:ext>
                  </a:extLst>
                </a:gridCol>
                <a:gridCol w="332502">
                  <a:extLst>
                    <a:ext uri="{9D8B030D-6E8A-4147-A177-3AD203B41FA5}">
                      <a16:colId xmlns:a16="http://schemas.microsoft.com/office/drawing/2014/main" val="3060404693"/>
                    </a:ext>
                  </a:extLst>
                </a:gridCol>
                <a:gridCol w="332502">
                  <a:extLst>
                    <a:ext uri="{9D8B030D-6E8A-4147-A177-3AD203B41FA5}">
                      <a16:colId xmlns:a16="http://schemas.microsoft.com/office/drawing/2014/main" val="941977473"/>
                    </a:ext>
                  </a:extLst>
                </a:gridCol>
                <a:gridCol w="332502">
                  <a:extLst>
                    <a:ext uri="{9D8B030D-6E8A-4147-A177-3AD203B41FA5}">
                      <a16:colId xmlns:a16="http://schemas.microsoft.com/office/drawing/2014/main" val="430474741"/>
                    </a:ext>
                  </a:extLst>
                </a:gridCol>
                <a:gridCol w="332502">
                  <a:extLst>
                    <a:ext uri="{9D8B030D-6E8A-4147-A177-3AD203B41FA5}">
                      <a16:colId xmlns:a16="http://schemas.microsoft.com/office/drawing/2014/main" val="985685823"/>
                    </a:ext>
                  </a:extLst>
                </a:gridCol>
                <a:gridCol w="332502">
                  <a:extLst>
                    <a:ext uri="{9D8B030D-6E8A-4147-A177-3AD203B41FA5}">
                      <a16:colId xmlns:a16="http://schemas.microsoft.com/office/drawing/2014/main" val="3802343609"/>
                    </a:ext>
                  </a:extLst>
                </a:gridCol>
                <a:gridCol w="332502">
                  <a:extLst>
                    <a:ext uri="{9D8B030D-6E8A-4147-A177-3AD203B41FA5}">
                      <a16:colId xmlns:a16="http://schemas.microsoft.com/office/drawing/2014/main" val="2281986092"/>
                    </a:ext>
                  </a:extLst>
                </a:gridCol>
              </a:tblGrid>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012797"/>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6903834"/>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061671"/>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22181"/>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17593"/>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373358"/>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310146"/>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676072"/>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411579"/>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015435"/>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502046"/>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960410"/>
                  </a:ext>
                </a:extLst>
              </a:tr>
              <a:tr h="3747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9021183"/>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534939"/>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9093923"/>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171964"/>
                  </a:ext>
                </a:extLst>
              </a:tr>
            </a:tbl>
          </a:graphicData>
        </a:graphic>
      </p:graphicFrame>
      <p:sp>
        <p:nvSpPr>
          <p:cNvPr id="27" name="Rectangle 26">
            <a:extLst>
              <a:ext uri="{FF2B5EF4-FFF2-40B4-BE49-F238E27FC236}">
                <a16:creationId xmlns:a16="http://schemas.microsoft.com/office/drawing/2014/main" id="{6A14304B-008A-BB8E-243E-785D875AC30B}"/>
              </a:ext>
            </a:extLst>
          </p:cNvPr>
          <p:cNvSpPr/>
          <p:nvPr/>
        </p:nvSpPr>
        <p:spPr>
          <a:xfrm>
            <a:off x="3204550" y="5294540"/>
            <a:ext cx="676887" cy="692320"/>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90BE72C1-A2B2-29D9-067A-59A29C6BE8B3}"/>
              </a:ext>
            </a:extLst>
          </p:cNvPr>
          <p:cNvCxnSpPr>
            <a:cxnSpLocks/>
            <a:stCxn id="27" idx="3"/>
            <a:endCxn id="27" idx="1"/>
          </p:cNvCxnSpPr>
          <p:nvPr/>
        </p:nvCxnSpPr>
        <p:spPr>
          <a:xfrm flipH="1">
            <a:off x="3204550" y="5640700"/>
            <a:ext cx="676887" cy="0"/>
          </a:xfrm>
          <a:prstGeom prst="line">
            <a:avLst/>
          </a:prstGeom>
          <a:ln w="57150">
            <a:solidFill>
              <a:srgbClr val="FE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53" name="Rectangle 52">
            <a:extLst>
              <a:ext uri="{FF2B5EF4-FFF2-40B4-BE49-F238E27FC236}">
                <a16:creationId xmlns:a16="http://schemas.microsoft.com/office/drawing/2014/main" id="{1D79DF18-25CD-E1F4-F5CA-2867CB92A44A}"/>
              </a:ext>
            </a:extLst>
          </p:cNvPr>
          <p:cNvSpPr/>
          <p:nvPr/>
        </p:nvSpPr>
        <p:spPr>
          <a:xfrm>
            <a:off x="1738725" y="5229225"/>
            <a:ext cx="311055" cy="746819"/>
          </a:xfrm>
          <a:prstGeom prst="rect">
            <a:avLst/>
          </a:prstGeom>
          <a:solidFill>
            <a:srgbClr val="74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D6436D7C-F619-8382-A255-B52F0021BF6B}"/>
              </a:ext>
            </a:extLst>
          </p:cNvPr>
          <p:cNvSpPr/>
          <p:nvPr/>
        </p:nvSpPr>
        <p:spPr>
          <a:xfrm>
            <a:off x="1282732" y="4609297"/>
            <a:ext cx="1224248" cy="648507"/>
          </a:xfrm>
          <a:prstGeom prst="triangle">
            <a:avLst>
              <a:gd name="adj" fmla="val 49915"/>
            </a:avLst>
          </a:prstGeom>
          <a:solidFill>
            <a:srgbClr val="00924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307D4ED-4E9B-2A0B-97B3-31F5757C9FB2}"/>
              </a:ext>
            </a:extLst>
          </p:cNvPr>
          <p:cNvSpPr/>
          <p:nvPr/>
        </p:nvSpPr>
        <p:spPr>
          <a:xfrm>
            <a:off x="2888337" y="3269456"/>
            <a:ext cx="1980843" cy="306704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C045774-A60E-8374-7783-9644B03C8D7C}"/>
              </a:ext>
            </a:extLst>
          </p:cNvPr>
          <p:cNvSpPr/>
          <p:nvPr/>
        </p:nvSpPr>
        <p:spPr>
          <a:xfrm>
            <a:off x="3195997" y="3603062"/>
            <a:ext cx="665904" cy="652925"/>
          </a:xfrm>
          <a:prstGeom prst="rect">
            <a:avLst/>
          </a:prstGeom>
          <a:solidFill>
            <a:srgbClr val="FFC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96E316D-0B48-80B8-49C7-05F2F661A5E8}"/>
              </a:ext>
            </a:extLst>
          </p:cNvPr>
          <p:cNvSpPr/>
          <p:nvPr/>
        </p:nvSpPr>
        <p:spPr>
          <a:xfrm>
            <a:off x="3241053" y="1586560"/>
            <a:ext cx="312835" cy="1323328"/>
          </a:xfrm>
          <a:prstGeom prst="rect">
            <a:avLst/>
          </a:prstGeom>
          <a:solidFill>
            <a:srgbClr val="FE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Triangle 23">
            <a:extLst>
              <a:ext uri="{FF2B5EF4-FFF2-40B4-BE49-F238E27FC236}">
                <a16:creationId xmlns:a16="http://schemas.microsoft.com/office/drawing/2014/main" id="{293F9B5D-7025-FC98-89FC-39DDC405ADC0}"/>
              </a:ext>
            </a:extLst>
          </p:cNvPr>
          <p:cNvSpPr/>
          <p:nvPr/>
        </p:nvSpPr>
        <p:spPr>
          <a:xfrm flipH="1">
            <a:off x="2905124" y="1607343"/>
            <a:ext cx="1956436" cy="1643689"/>
          </a:xfrm>
          <a:prstGeom prst="rtTriangle">
            <a:avLst/>
          </a:prstGeom>
          <a:solidFill>
            <a:srgbClr val="00B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63D80397-EAE9-6F41-F052-94473F50CE8E}"/>
              </a:ext>
            </a:extLst>
          </p:cNvPr>
          <p:cNvCxnSpPr>
            <a:cxnSpLocks/>
            <a:stCxn id="27" idx="0"/>
            <a:endCxn id="27" idx="2"/>
          </p:cNvCxnSpPr>
          <p:nvPr/>
        </p:nvCxnSpPr>
        <p:spPr>
          <a:xfrm>
            <a:off x="3542994" y="5294540"/>
            <a:ext cx="0" cy="692320"/>
          </a:xfrm>
          <a:prstGeom prst="line">
            <a:avLst/>
          </a:prstGeom>
          <a:ln w="57150">
            <a:solidFill>
              <a:srgbClr val="FE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DBD67C-5B5D-2147-2D91-9ABB70B1B1FD}"/>
              </a:ext>
            </a:extLst>
          </p:cNvPr>
          <p:cNvCxnSpPr>
            <a:cxnSpLocks/>
          </p:cNvCxnSpPr>
          <p:nvPr/>
        </p:nvCxnSpPr>
        <p:spPr>
          <a:xfrm>
            <a:off x="3524122" y="3620016"/>
            <a:ext cx="0" cy="619200"/>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8F7323-8AC9-18FD-1AB9-4F4C95171332}"/>
              </a:ext>
            </a:extLst>
          </p:cNvPr>
          <p:cNvCxnSpPr>
            <a:cxnSpLocks/>
          </p:cNvCxnSpPr>
          <p:nvPr/>
        </p:nvCxnSpPr>
        <p:spPr>
          <a:xfrm rot="16200000" flipV="1">
            <a:off x="3527231" y="3623125"/>
            <a:ext cx="0" cy="619200"/>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230AF1CC-1BBA-4175-67A5-2B7DF43D19D6}"/>
              </a:ext>
            </a:extLst>
          </p:cNvPr>
          <p:cNvSpPr/>
          <p:nvPr/>
        </p:nvSpPr>
        <p:spPr>
          <a:xfrm>
            <a:off x="1619304" y="4286784"/>
            <a:ext cx="586092" cy="304264"/>
          </a:xfrm>
          <a:prstGeom prst="triangle">
            <a:avLst>
              <a:gd name="adj" fmla="val 50813"/>
            </a:avLst>
          </a:prstGeom>
          <a:solidFill>
            <a:srgbClr val="00924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BC829F6-C678-8221-F2DD-71CC0F226712}"/>
              </a:ext>
            </a:extLst>
          </p:cNvPr>
          <p:cNvSpPr txBox="1"/>
          <p:nvPr/>
        </p:nvSpPr>
        <p:spPr>
          <a:xfrm>
            <a:off x="185653" y="753162"/>
            <a:ext cx="7064548" cy="464871"/>
          </a:xfrm>
          <a:prstGeom prst="rect">
            <a:avLst/>
          </a:prstGeom>
          <a:noFill/>
        </p:spPr>
        <p:txBody>
          <a:bodyPr wrap="square" rtlCol="0">
            <a:spAutoFit/>
          </a:bodyPr>
          <a:lstStyle/>
          <a:p>
            <a:pPr>
              <a:lnSpc>
                <a:spcPct val="150000"/>
              </a:lnSpc>
            </a:pPr>
            <a:r>
              <a:rPr lang="en-GB" dirty="0"/>
              <a:t>Use symmetry to complete the picture of Santa’s grotto.</a:t>
            </a:r>
          </a:p>
        </p:txBody>
      </p:sp>
      <p:sp>
        <p:nvSpPr>
          <p:cNvPr id="20" name="Rectangle 19">
            <a:extLst>
              <a:ext uri="{FF2B5EF4-FFF2-40B4-BE49-F238E27FC236}">
                <a16:creationId xmlns:a16="http://schemas.microsoft.com/office/drawing/2014/main" id="{CF4AE88F-5D2B-3D9F-9EDE-0F44FB509C17}"/>
              </a:ext>
            </a:extLst>
          </p:cNvPr>
          <p:cNvSpPr/>
          <p:nvPr/>
        </p:nvSpPr>
        <p:spPr>
          <a:xfrm>
            <a:off x="3209313" y="5294540"/>
            <a:ext cx="676887" cy="69232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60E186B-F50D-D33C-1818-A0DBACB4E226}"/>
              </a:ext>
            </a:extLst>
          </p:cNvPr>
          <p:cNvSpPr/>
          <p:nvPr/>
        </p:nvSpPr>
        <p:spPr>
          <a:xfrm>
            <a:off x="4559229" y="4600576"/>
            <a:ext cx="309952" cy="1730502"/>
          </a:xfrm>
          <a:prstGeom prst="rect">
            <a:avLst/>
          </a:prstGeom>
          <a:solidFill>
            <a:srgbClr val="FE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67892349-3AA1-9295-3617-E5C50FB424F8}"/>
              </a:ext>
            </a:extLst>
          </p:cNvPr>
          <p:cNvCxnSpPr>
            <a:cxnSpLocks/>
          </p:cNvCxnSpPr>
          <p:nvPr/>
        </p:nvCxnSpPr>
        <p:spPr>
          <a:xfrm>
            <a:off x="4876733" y="1304925"/>
            <a:ext cx="0" cy="5307806"/>
          </a:xfrm>
          <a:prstGeom prst="line">
            <a:avLst/>
          </a:prstGeom>
          <a:ln w="57150">
            <a:solidFill>
              <a:srgbClr val="FE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7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5CF030C-8A78-FF15-B691-707EA8CE6B34}"/>
              </a:ext>
            </a:extLst>
          </p:cNvPr>
          <p:cNvGraphicFramePr>
            <a:graphicFrameLocks noGrp="1"/>
          </p:cNvGraphicFramePr>
          <p:nvPr/>
        </p:nvGraphicFramePr>
        <p:xfrm>
          <a:off x="895216" y="1233150"/>
          <a:ext cx="8645052" cy="5437200"/>
        </p:xfrm>
        <a:graphic>
          <a:graphicData uri="http://schemas.openxmlformats.org/drawingml/2006/table">
            <a:tbl>
              <a:tblPr firstRow="1" bandRow="1">
                <a:tableStyleId>{5C22544A-7EE6-4342-B048-85BDC9FD1C3A}</a:tableStyleId>
              </a:tblPr>
              <a:tblGrid>
                <a:gridCol w="332502">
                  <a:extLst>
                    <a:ext uri="{9D8B030D-6E8A-4147-A177-3AD203B41FA5}">
                      <a16:colId xmlns:a16="http://schemas.microsoft.com/office/drawing/2014/main" val="4109297763"/>
                    </a:ext>
                  </a:extLst>
                </a:gridCol>
                <a:gridCol w="332502">
                  <a:extLst>
                    <a:ext uri="{9D8B030D-6E8A-4147-A177-3AD203B41FA5}">
                      <a16:colId xmlns:a16="http://schemas.microsoft.com/office/drawing/2014/main" val="4160416169"/>
                    </a:ext>
                  </a:extLst>
                </a:gridCol>
                <a:gridCol w="332502">
                  <a:extLst>
                    <a:ext uri="{9D8B030D-6E8A-4147-A177-3AD203B41FA5}">
                      <a16:colId xmlns:a16="http://schemas.microsoft.com/office/drawing/2014/main" val="3039760467"/>
                    </a:ext>
                  </a:extLst>
                </a:gridCol>
                <a:gridCol w="332502">
                  <a:extLst>
                    <a:ext uri="{9D8B030D-6E8A-4147-A177-3AD203B41FA5}">
                      <a16:colId xmlns:a16="http://schemas.microsoft.com/office/drawing/2014/main" val="340701268"/>
                    </a:ext>
                  </a:extLst>
                </a:gridCol>
                <a:gridCol w="332502">
                  <a:extLst>
                    <a:ext uri="{9D8B030D-6E8A-4147-A177-3AD203B41FA5}">
                      <a16:colId xmlns:a16="http://schemas.microsoft.com/office/drawing/2014/main" val="3557490843"/>
                    </a:ext>
                  </a:extLst>
                </a:gridCol>
                <a:gridCol w="332502">
                  <a:extLst>
                    <a:ext uri="{9D8B030D-6E8A-4147-A177-3AD203B41FA5}">
                      <a16:colId xmlns:a16="http://schemas.microsoft.com/office/drawing/2014/main" val="3335698546"/>
                    </a:ext>
                  </a:extLst>
                </a:gridCol>
                <a:gridCol w="332502">
                  <a:extLst>
                    <a:ext uri="{9D8B030D-6E8A-4147-A177-3AD203B41FA5}">
                      <a16:colId xmlns:a16="http://schemas.microsoft.com/office/drawing/2014/main" val="659706700"/>
                    </a:ext>
                  </a:extLst>
                </a:gridCol>
                <a:gridCol w="332502">
                  <a:extLst>
                    <a:ext uri="{9D8B030D-6E8A-4147-A177-3AD203B41FA5}">
                      <a16:colId xmlns:a16="http://schemas.microsoft.com/office/drawing/2014/main" val="3733285460"/>
                    </a:ext>
                  </a:extLst>
                </a:gridCol>
                <a:gridCol w="332502">
                  <a:extLst>
                    <a:ext uri="{9D8B030D-6E8A-4147-A177-3AD203B41FA5}">
                      <a16:colId xmlns:a16="http://schemas.microsoft.com/office/drawing/2014/main" val="1589111041"/>
                    </a:ext>
                  </a:extLst>
                </a:gridCol>
                <a:gridCol w="332502">
                  <a:extLst>
                    <a:ext uri="{9D8B030D-6E8A-4147-A177-3AD203B41FA5}">
                      <a16:colId xmlns:a16="http://schemas.microsoft.com/office/drawing/2014/main" val="4150715186"/>
                    </a:ext>
                  </a:extLst>
                </a:gridCol>
                <a:gridCol w="332502">
                  <a:extLst>
                    <a:ext uri="{9D8B030D-6E8A-4147-A177-3AD203B41FA5}">
                      <a16:colId xmlns:a16="http://schemas.microsoft.com/office/drawing/2014/main" val="349234741"/>
                    </a:ext>
                  </a:extLst>
                </a:gridCol>
                <a:gridCol w="332502">
                  <a:extLst>
                    <a:ext uri="{9D8B030D-6E8A-4147-A177-3AD203B41FA5}">
                      <a16:colId xmlns:a16="http://schemas.microsoft.com/office/drawing/2014/main" val="3347928468"/>
                    </a:ext>
                  </a:extLst>
                </a:gridCol>
                <a:gridCol w="332502">
                  <a:extLst>
                    <a:ext uri="{9D8B030D-6E8A-4147-A177-3AD203B41FA5}">
                      <a16:colId xmlns:a16="http://schemas.microsoft.com/office/drawing/2014/main" val="1568355301"/>
                    </a:ext>
                  </a:extLst>
                </a:gridCol>
                <a:gridCol w="332502">
                  <a:extLst>
                    <a:ext uri="{9D8B030D-6E8A-4147-A177-3AD203B41FA5}">
                      <a16:colId xmlns:a16="http://schemas.microsoft.com/office/drawing/2014/main" val="3476989640"/>
                    </a:ext>
                  </a:extLst>
                </a:gridCol>
                <a:gridCol w="332502">
                  <a:extLst>
                    <a:ext uri="{9D8B030D-6E8A-4147-A177-3AD203B41FA5}">
                      <a16:colId xmlns:a16="http://schemas.microsoft.com/office/drawing/2014/main" val="1575332188"/>
                    </a:ext>
                  </a:extLst>
                </a:gridCol>
                <a:gridCol w="332502">
                  <a:extLst>
                    <a:ext uri="{9D8B030D-6E8A-4147-A177-3AD203B41FA5}">
                      <a16:colId xmlns:a16="http://schemas.microsoft.com/office/drawing/2014/main" val="4226587946"/>
                    </a:ext>
                  </a:extLst>
                </a:gridCol>
                <a:gridCol w="332502">
                  <a:extLst>
                    <a:ext uri="{9D8B030D-6E8A-4147-A177-3AD203B41FA5}">
                      <a16:colId xmlns:a16="http://schemas.microsoft.com/office/drawing/2014/main" val="406365578"/>
                    </a:ext>
                  </a:extLst>
                </a:gridCol>
                <a:gridCol w="332502">
                  <a:extLst>
                    <a:ext uri="{9D8B030D-6E8A-4147-A177-3AD203B41FA5}">
                      <a16:colId xmlns:a16="http://schemas.microsoft.com/office/drawing/2014/main" val="251463301"/>
                    </a:ext>
                  </a:extLst>
                </a:gridCol>
                <a:gridCol w="332502">
                  <a:extLst>
                    <a:ext uri="{9D8B030D-6E8A-4147-A177-3AD203B41FA5}">
                      <a16:colId xmlns:a16="http://schemas.microsoft.com/office/drawing/2014/main" val="912487347"/>
                    </a:ext>
                  </a:extLst>
                </a:gridCol>
                <a:gridCol w="332502">
                  <a:extLst>
                    <a:ext uri="{9D8B030D-6E8A-4147-A177-3AD203B41FA5}">
                      <a16:colId xmlns:a16="http://schemas.microsoft.com/office/drawing/2014/main" val="3193534469"/>
                    </a:ext>
                  </a:extLst>
                </a:gridCol>
                <a:gridCol w="332502">
                  <a:extLst>
                    <a:ext uri="{9D8B030D-6E8A-4147-A177-3AD203B41FA5}">
                      <a16:colId xmlns:a16="http://schemas.microsoft.com/office/drawing/2014/main" val="3060404693"/>
                    </a:ext>
                  </a:extLst>
                </a:gridCol>
                <a:gridCol w="332502">
                  <a:extLst>
                    <a:ext uri="{9D8B030D-6E8A-4147-A177-3AD203B41FA5}">
                      <a16:colId xmlns:a16="http://schemas.microsoft.com/office/drawing/2014/main" val="941977473"/>
                    </a:ext>
                  </a:extLst>
                </a:gridCol>
                <a:gridCol w="332502">
                  <a:extLst>
                    <a:ext uri="{9D8B030D-6E8A-4147-A177-3AD203B41FA5}">
                      <a16:colId xmlns:a16="http://schemas.microsoft.com/office/drawing/2014/main" val="430474741"/>
                    </a:ext>
                  </a:extLst>
                </a:gridCol>
                <a:gridCol w="332502">
                  <a:extLst>
                    <a:ext uri="{9D8B030D-6E8A-4147-A177-3AD203B41FA5}">
                      <a16:colId xmlns:a16="http://schemas.microsoft.com/office/drawing/2014/main" val="985685823"/>
                    </a:ext>
                  </a:extLst>
                </a:gridCol>
                <a:gridCol w="332502">
                  <a:extLst>
                    <a:ext uri="{9D8B030D-6E8A-4147-A177-3AD203B41FA5}">
                      <a16:colId xmlns:a16="http://schemas.microsoft.com/office/drawing/2014/main" val="3802343609"/>
                    </a:ext>
                  </a:extLst>
                </a:gridCol>
                <a:gridCol w="332502">
                  <a:extLst>
                    <a:ext uri="{9D8B030D-6E8A-4147-A177-3AD203B41FA5}">
                      <a16:colId xmlns:a16="http://schemas.microsoft.com/office/drawing/2014/main" val="2281986092"/>
                    </a:ext>
                  </a:extLst>
                </a:gridCol>
              </a:tblGrid>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012797"/>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6903834"/>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061671"/>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22181"/>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17593"/>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373358"/>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310146"/>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676072"/>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411579"/>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015435"/>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502046"/>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960410"/>
                  </a:ext>
                </a:extLst>
              </a:tr>
              <a:tr h="3747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9021183"/>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534939"/>
                  </a:ext>
                </a:extLst>
              </a:tr>
              <a:tr h="337500">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9093923"/>
                  </a:ext>
                </a:extLst>
              </a:tr>
              <a:tr h="337500">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011" marR="81011" marT="40506" marB="405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171964"/>
                  </a:ext>
                </a:extLst>
              </a:tr>
            </a:tbl>
          </a:graphicData>
        </a:graphic>
      </p:graphicFrame>
      <p:sp>
        <p:nvSpPr>
          <p:cNvPr id="27" name="Rectangle 26">
            <a:extLst>
              <a:ext uri="{FF2B5EF4-FFF2-40B4-BE49-F238E27FC236}">
                <a16:creationId xmlns:a16="http://schemas.microsoft.com/office/drawing/2014/main" id="{6A14304B-008A-BB8E-243E-785D875AC30B}"/>
              </a:ext>
            </a:extLst>
          </p:cNvPr>
          <p:cNvSpPr/>
          <p:nvPr/>
        </p:nvSpPr>
        <p:spPr>
          <a:xfrm>
            <a:off x="3204550" y="5294540"/>
            <a:ext cx="676887" cy="692320"/>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90BE72C1-A2B2-29D9-067A-59A29C6BE8B3}"/>
              </a:ext>
            </a:extLst>
          </p:cNvPr>
          <p:cNvCxnSpPr>
            <a:cxnSpLocks/>
            <a:stCxn id="27" idx="3"/>
            <a:endCxn id="27" idx="1"/>
          </p:cNvCxnSpPr>
          <p:nvPr/>
        </p:nvCxnSpPr>
        <p:spPr>
          <a:xfrm flipH="1">
            <a:off x="3204550" y="5640700"/>
            <a:ext cx="676887" cy="0"/>
          </a:xfrm>
          <a:prstGeom prst="line">
            <a:avLst/>
          </a:prstGeom>
          <a:ln w="57150">
            <a:solidFill>
              <a:srgbClr val="FE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53" name="Rectangle 52">
            <a:extLst>
              <a:ext uri="{FF2B5EF4-FFF2-40B4-BE49-F238E27FC236}">
                <a16:creationId xmlns:a16="http://schemas.microsoft.com/office/drawing/2014/main" id="{1D79DF18-25CD-E1F4-F5CA-2867CB92A44A}"/>
              </a:ext>
            </a:extLst>
          </p:cNvPr>
          <p:cNvSpPr/>
          <p:nvPr/>
        </p:nvSpPr>
        <p:spPr>
          <a:xfrm>
            <a:off x="1738725" y="5229225"/>
            <a:ext cx="311055" cy="746819"/>
          </a:xfrm>
          <a:prstGeom prst="rect">
            <a:avLst/>
          </a:prstGeom>
          <a:solidFill>
            <a:srgbClr val="74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D6436D7C-F619-8382-A255-B52F0021BF6B}"/>
              </a:ext>
            </a:extLst>
          </p:cNvPr>
          <p:cNvSpPr/>
          <p:nvPr/>
        </p:nvSpPr>
        <p:spPr>
          <a:xfrm>
            <a:off x="1282732" y="4609297"/>
            <a:ext cx="1224248" cy="648507"/>
          </a:xfrm>
          <a:prstGeom prst="triangle">
            <a:avLst>
              <a:gd name="adj" fmla="val 49915"/>
            </a:avLst>
          </a:prstGeom>
          <a:solidFill>
            <a:srgbClr val="00924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307D4ED-4E9B-2A0B-97B3-31F5757C9FB2}"/>
              </a:ext>
            </a:extLst>
          </p:cNvPr>
          <p:cNvSpPr/>
          <p:nvPr/>
        </p:nvSpPr>
        <p:spPr>
          <a:xfrm>
            <a:off x="2888337" y="3269456"/>
            <a:ext cx="1980843" cy="306704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C045774-A60E-8374-7783-9644B03C8D7C}"/>
              </a:ext>
            </a:extLst>
          </p:cNvPr>
          <p:cNvSpPr/>
          <p:nvPr/>
        </p:nvSpPr>
        <p:spPr>
          <a:xfrm>
            <a:off x="3195997" y="3603062"/>
            <a:ext cx="665904" cy="652925"/>
          </a:xfrm>
          <a:prstGeom prst="rect">
            <a:avLst/>
          </a:prstGeom>
          <a:solidFill>
            <a:srgbClr val="FFC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96E316D-0B48-80B8-49C7-05F2F661A5E8}"/>
              </a:ext>
            </a:extLst>
          </p:cNvPr>
          <p:cNvSpPr/>
          <p:nvPr/>
        </p:nvSpPr>
        <p:spPr>
          <a:xfrm>
            <a:off x="3241053" y="1586560"/>
            <a:ext cx="312835" cy="1323328"/>
          </a:xfrm>
          <a:prstGeom prst="rect">
            <a:avLst/>
          </a:prstGeom>
          <a:solidFill>
            <a:srgbClr val="FE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Triangle 23">
            <a:extLst>
              <a:ext uri="{FF2B5EF4-FFF2-40B4-BE49-F238E27FC236}">
                <a16:creationId xmlns:a16="http://schemas.microsoft.com/office/drawing/2014/main" id="{293F9B5D-7025-FC98-89FC-39DDC405ADC0}"/>
              </a:ext>
            </a:extLst>
          </p:cNvPr>
          <p:cNvSpPr/>
          <p:nvPr/>
        </p:nvSpPr>
        <p:spPr>
          <a:xfrm flipH="1">
            <a:off x="2905124" y="1607343"/>
            <a:ext cx="1956436" cy="1643689"/>
          </a:xfrm>
          <a:prstGeom prst="rtTriangle">
            <a:avLst/>
          </a:prstGeom>
          <a:solidFill>
            <a:srgbClr val="00B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63D80397-EAE9-6F41-F052-94473F50CE8E}"/>
              </a:ext>
            </a:extLst>
          </p:cNvPr>
          <p:cNvCxnSpPr>
            <a:cxnSpLocks/>
            <a:stCxn id="27" idx="0"/>
            <a:endCxn id="27" idx="2"/>
          </p:cNvCxnSpPr>
          <p:nvPr/>
        </p:nvCxnSpPr>
        <p:spPr>
          <a:xfrm>
            <a:off x="3542994" y="5294540"/>
            <a:ext cx="0" cy="692320"/>
          </a:xfrm>
          <a:prstGeom prst="line">
            <a:avLst/>
          </a:prstGeom>
          <a:ln w="57150">
            <a:solidFill>
              <a:srgbClr val="FE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DBD67C-5B5D-2147-2D91-9ABB70B1B1FD}"/>
              </a:ext>
            </a:extLst>
          </p:cNvPr>
          <p:cNvCxnSpPr>
            <a:cxnSpLocks/>
          </p:cNvCxnSpPr>
          <p:nvPr/>
        </p:nvCxnSpPr>
        <p:spPr>
          <a:xfrm>
            <a:off x="3524122" y="3620016"/>
            <a:ext cx="0" cy="619200"/>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8F7323-8AC9-18FD-1AB9-4F4C95171332}"/>
              </a:ext>
            </a:extLst>
          </p:cNvPr>
          <p:cNvCxnSpPr>
            <a:cxnSpLocks/>
          </p:cNvCxnSpPr>
          <p:nvPr/>
        </p:nvCxnSpPr>
        <p:spPr>
          <a:xfrm rot="16200000" flipV="1">
            <a:off x="3527231" y="3623125"/>
            <a:ext cx="0" cy="619200"/>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230AF1CC-1BBA-4175-67A5-2B7DF43D19D6}"/>
              </a:ext>
            </a:extLst>
          </p:cNvPr>
          <p:cNvSpPr/>
          <p:nvPr/>
        </p:nvSpPr>
        <p:spPr>
          <a:xfrm>
            <a:off x="1619304" y="4286784"/>
            <a:ext cx="586092" cy="304264"/>
          </a:xfrm>
          <a:prstGeom prst="triangle">
            <a:avLst>
              <a:gd name="adj" fmla="val 50813"/>
            </a:avLst>
          </a:prstGeom>
          <a:solidFill>
            <a:srgbClr val="00924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BC829F6-C678-8221-F2DD-71CC0F226712}"/>
              </a:ext>
            </a:extLst>
          </p:cNvPr>
          <p:cNvSpPr txBox="1"/>
          <p:nvPr/>
        </p:nvSpPr>
        <p:spPr>
          <a:xfrm>
            <a:off x="185653" y="753162"/>
            <a:ext cx="7064548" cy="464871"/>
          </a:xfrm>
          <a:prstGeom prst="rect">
            <a:avLst/>
          </a:prstGeom>
          <a:noFill/>
        </p:spPr>
        <p:txBody>
          <a:bodyPr wrap="square" rtlCol="0">
            <a:spAutoFit/>
          </a:bodyPr>
          <a:lstStyle/>
          <a:p>
            <a:pPr>
              <a:lnSpc>
                <a:spcPct val="150000"/>
              </a:lnSpc>
            </a:pPr>
            <a:r>
              <a:rPr lang="en-GB" dirty="0"/>
              <a:t>Use symmetry to complete the picture of Santa’s grotto.</a:t>
            </a:r>
          </a:p>
        </p:txBody>
      </p:sp>
      <p:sp>
        <p:nvSpPr>
          <p:cNvPr id="20" name="Rectangle 19">
            <a:extLst>
              <a:ext uri="{FF2B5EF4-FFF2-40B4-BE49-F238E27FC236}">
                <a16:creationId xmlns:a16="http://schemas.microsoft.com/office/drawing/2014/main" id="{CF4AE88F-5D2B-3D9F-9EDE-0F44FB509C17}"/>
              </a:ext>
            </a:extLst>
          </p:cNvPr>
          <p:cNvSpPr/>
          <p:nvPr/>
        </p:nvSpPr>
        <p:spPr>
          <a:xfrm>
            <a:off x="3209313" y="5294540"/>
            <a:ext cx="676887" cy="69232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60E186B-F50D-D33C-1818-A0DBACB4E226}"/>
              </a:ext>
            </a:extLst>
          </p:cNvPr>
          <p:cNvSpPr/>
          <p:nvPr/>
        </p:nvSpPr>
        <p:spPr>
          <a:xfrm>
            <a:off x="4559229" y="4600576"/>
            <a:ext cx="309952" cy="1730502"/>
          </a:xfrm>
          <a:prstGeom prst="rect">
            <a:avLst/>
          </a:prstGeom>
          <a:solidFill>
            <a:srgbClr val="FE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EF716AA-B5E5-82D1-4F0D-02314CA9EA29}"/>
              </a:ext>
            </a:extLst>
          </p:cNvPr>
          <p:cNvPicPr>
            <a:picLocks noChangeAspect="1"/>
          </p:cNvPicPr>
          <p:nvPr/>
        </p:nvPicPr>
        <p:blipFill>
          <a:blip r:embed="rId6"/>
          <a:stretch>
            <a:fillRect/>
          </a:stretch>
        </p:blipFill>
        <p:spPr>
          <a:xfrm flipH="1">
            <a:off x="4864385" y="1564005"/>
            <a:ext cx="3657477" cy="4793187"/>
          </a:xfrm>
          <a:prstGeom prst="rect">
            <a:avLst/>
          </a:prstGeom>
        </p:spPr>
      </p:pic>
      <p:cxnSp>
        <p:nvCxnSpPr>
          <p:cNvPr id="77" name="Straight Connector 76">
            <a:extLst>
              <a:ext uri="{FF2B5EF4-FFF2-40B4-BE49-F238E27FC236}">
                <a16:creationId xmlns:a16="http://schemas.microsoft.com/office/drawing/2014/main" id="{67892349-3AA1-9295-3617-E5C50FB424F8}"/>
              </a:ext>
            </a:extLst>
          </p:cNvPr>
          <p:cNvCxnSpPr>
            <a:cxnSpLocks/>
          </p:cNvCxnSpPr>
          <p:nvPr/>
        </p:nvCxnSpPr>
        <p:spPr>
          <a:xfrm>
            <a:off x="4876733" y="1304925"/>
            <a:ext cx="0" cy="5307806"/>
          </a:xfrm>
          <a:prstGeom prst="line">
            <a:avLst/>
          </a:prstGeom>
          <a:ln w="57150">
            <a:solidFill>
              <a:srgbClr val="FE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1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241404" y="2167914"/>
            <a:ext cx="7181976" cy="2726805"/>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Children may use their knowledge of 2D shapes to enable them to access the question.</a:t>
            </a:r>
          </a:p>
          <a:p>
            <a:pPr algn="ctr"/>
            <a:endParaRPr lang="en-GB" dirty="0">
              <a:solidFill>
                <a:srgbClr val="009242"/>
              </a:solidFill>
            </a:endParaRPr>
          </a:p>
          <a:p>
            <a:pPr algn="ctr"/>
            <a:r>
              <a:rPr lang="en-GB" dirty="0">
                <a:solidFill>
                  <a:srgbClr val="009242"/>
                </a:solidFill>
              </a:rPr>
              <a:t>A useful checking strategy is to demarcate vertices and find the distance from the mirror line.</a:t>
            </a:r>
          </a:p>
        </p:txBody>
      </p:sp>
    </p:spTree>
    <p:extLst>
      <p:ext uri="{BB962C8B-B14F-4D97-AF65-F5344CB8AC3E}">
        <p14:creationId xmlns:p14="http://schemas.microsoft.com/office/powerpoint/2010/main" val="69395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77" name="TextBox 76">
            <a:extLst>
              <a:ext uri="{FF2B5EF4-FFF2-40B4-BE49-F238E27FC236}">
                <a16:creationId xmlns:a16="http://schemas.microsoft.com/office/drawing/2014/main" id="{66ECBDF1-4804-794D-8810-B9E832627637}"/>
              </a:ext>
            </a:extLst>
          </p:cNvPr>
          <p:cNvSpPr txBox="1"/>
          <p:nvPr/>
        </p:nvSpPr>
        <p:spPr>
          <a:xfrm>
            <a:off x="2131616" y="2776271"/>
            <a:ext cx="730699" cy="369332"/>
          </a:xfrm>
          <a:prstGeom prst="rect">
            <a:avLst/>
          </a:prstGeom>
          <a:noFill/>
        </p:spPr>
        <p:txBody>
          <a:bodyPr wrap="square" rtlCol="0">
            <a:spAutoFit/>
          </a:bodyPr>
          <a:lstStyle/>
          <a:p>
            <a:pPr algn="ctr"/>
            <a:r>
              <a:rPr lang="en-GB" dirty="0"/>
              <a:t>A</a:t>
            </a:r>
          </a:p>
        </p:txBody>
      </p:sp>
      <p:pic>
        <p:nvPicPr>
          <p:cNvPr id="80" name="Picture 79">
            <a:extLst>
              <a:ext uri="{FF2B5EF4-FFF2-40B4-BE49-F238E27FC236}">
                <a16:creationId xmlns:a16="http://schemas.microsoft.com/office/drawing/2014/main" id="{7334BD7B-6E21-8D4A-C8F0-D0423679F2C9}"/>
              </a:ext>
            </a:extLst>
          </p:cNvPr>
          <p:cNvPicPr>
            <a:picLocks noChangeAspect="1"/>
          </p:cNvPicPr>
          <p:nvPr/>
        </p:nvPicPr>
        <p:blipFill rotWithShape="1">
          <a:blip r:embed="rId6"/>
          <a:srcRect t="2678" b="2678"/>
          <a:stretch/>
        </p:blipFill>
        <p:spPr>
          <a:xfrm>
            <a:off x="429427" y="3232054"/>
            <a:ext cx="2039095" cy="742764"/>
          </a:xfrm>
          <a:prstGeom prst="rect">
            <a:avLst/>
          </a:prstGeom>
        </p:spPr>
      </p:pic>
      <p:pic>
        <p:nvPicPr>
          <p:cNvPr id="82" name="Picture 81">
            <a:extLst>
              <a:ext uri="{FF2B5EF4-FFF2-40B4-BE49-F238E27FC236}">
                <a16:creationId xmlns:a16="http://schemas.microsoft.com/office/drawing/2014/main" id="{3B5E11AA-54B0-A6C7-DAD4-00130A251ED2}"/>
              </a:ext>
            </a:extLst>
          </p:cNvPr>
          <p:cNvPicPr>
            <a:picLocks noChangeAspect="1"/>
          </p:cNvPicPr>
          <p:nvPr/>
        </p:nvPicPr>
        <p:blipFill rotWithShape="1">
          <a:blip r:embed="rId7"/>
          <a:srcRect b="2752"/>
          <a:stretch/>
        </p:blipFill>
        <p:spPr>
          <a:xfrm>
            <a:off x="5422567" y="3603436"/>
            <a:ext cx="2014911" cy="741600"/>
          </a:xfrm>
          <a:prstGeom prst="rect">
            <a:avLst/>
          </a:prstGeom>
        </p:spPr>
      </p:pic>
      <p:pic>
        <p:nvPicPr>
          <p:cNvPr id="85" name="Picture 84">
            <a:extLst>
              <a:ext uri="{FF2B5EF4-FFF2-40B4-BE49-F238E27FC236}">
                <a16:creationId xmlns:a16="http://schemas.microsoft.com/office/drawing/2014/main" id="{908943E6-5DFD-D361-8F5A-73D398CA6EAE}"/>
              </a:ext>
            </a:extLst>
          </p:cNvPr>
          <p:cNvPicPr>
            <a:picLocks noChangeAspect="1"/>
          </p:cNvPicPr>
          <p:nvPr/>
        </p:nvPicPr>
        <p:blipFill rotWithShape="1">
          <a:blip r:embed="rId6"/>
          <a:srcRect t="2678" b="2678"/>
          <a:stretch/>
        </p:blipFill>
        <p:spPr>
          <a:xfrm>
            <a:off x="2550234" y="3232054"/>
            <a:ext cx="2039095" cy="742764"/>
          </a:xfrm>
          <a:prstGeom prst="rect">
            <a:avLst/>
          </a:prstGeom>
        </p:spPr>
      </p:pic>
      <p:pic>
        <p:nvPicPr>
          <p:cNvPr id="86" name="Picture 85">
            <a:extLst>
              <a:ext uri="{FF2B5EF4-FFF2-40B4-BE49-F238E27FC236}">
                <a16:creationId xmlns:a16="http://schemas.microsoft.com/office/drawing/2014/main" id="{53C2193A-8826-3C6F-307E-1C43D9532416}"/>
              </a:ext>
            </a:extLst>
          </p:cNvPr>
          <p:cNvPicPr>
            <a:picLocks noChangeAspect="1"/>
          </p:cNvPicPr>
          <p:nvPr/>
        </p:nvPicPr>
        <p:blipFill rotWithShape="1">
          <a:blip r:embed="rId6"/>
          <a:srcRect t="2678" b="2678"/>
          <a:stretch/>
        </p:blipFill>
        <p:spPr>
          <a:xfrm>
            <a:off x="429427" y="4060687"/>
            <a:ext cx="2039095" cy="742764"/>
          </a:xfrm>
          <a:prstGeom prst="rect">
            <a:avLst/>
          </a:prstGeom>
        </p:spPr>
      </p:pic>
      <p:pic>
        <p:nvPicPr>
          <p:cNvPr id="87" name="Picture 86">
            <a:extLst>
              <a:ext uri="{FF2B5EF4-FFF2-40B4-BE49-F238E27FC236}">
                <a16:creationId xmlns:a16="http://schemas.microsoft.com/office/drawing/2014/main" id="{B79565C5-C11B-DCD9-4428-00F3505E5623}"/>
              </a:ext>
            </a:extLst>
          </p:cNvPr>
          <p:cNvPicPr>
            <a:picLocks noChangeAspect="1"/>
          </p:cNvPicPr>
          <p:nvPr/>
        </p:nvPicPr>
        <p:blipFill rotWithShape="1">
          <a:blip r:embed="rId6"/>
          <a:srcRect t="2678" b="2678"/>
          <a:stretch/>
        </p:blipFill>
        <p:spPr>
          <a:xfrm>
            <a:off x="2550234" y="4060687"/>
            <a:ext cx="2039095" cy="742764"/>
          </a:xfrm>
          <a:prstGeom prst="rect">
            <a:avLst/>
          </a:prstGeom>
        </p:spPr>
      </p:pic>
      <p:pic>
        <p:nvPicPr>
          <p:cNvPr id="88" name="Picture 87">
            <a:extLst>
              <a:ext uri="{FF2B5EF4-FFF2-40B4-BE49-F238E27FC236}">
                <a16:creationId xmlns:a16="http://schemas.microsoft.com/office/drawing/2014/main" id="{16B04924-2D92-CEF1-30CB-6DE56DDB3FED}"/>
              </a:ext>
            </a:extLst>
          </p:cNvPr>
          <p:cNvPicPr>
            <a:picLocks noChangeAspect="1"/>
          </p:cNvPicPr>
          <p:nvPr/>
        </p:nvPicPr>
        <p:blipFill rotWithShape="1">
          <a:blip r:embed="rId6"/>
          <a:srcRect t="2678" b="2678"/>
          <a:stretch/>
        </p:blipFill>
        <p:spPr>
          <a:xfrm>
            <a:off x="429427" y="4889320"/>
            <a:ext cx="2039095" cy="742764"/>
          </a:xfrm>
          <a:prstGeom prst="rect">
            <a:avLst/>
          </a:prstGeom>
        </p:spPr>
      </p:pic>
      <p:pic>
        <p:nvPicPr>
          <p:cNvPr id="89" name="Picture 88">
            <a:extLst>
              <a:ext uri="{FF2B5EF4-FFF2-40B4-BE49-F238E27FC236}">
                <a16:creationId xmlns:a16="http://schemas.microsoft.com/office/drawing/2014/main" id="{F5C9FF1C-316F-BDB1-5153-DA0E9BFBF7E4}"/>
              </a:ext>
            </a:extLst>
          </p:cNvPr>
          <p:cNvPicPr>
            <a:picLocks noChangeAspect="1"/>
          </p:cNvPicPr>
          <p:nvPr/>
        </p:nvPicPr>
        <p:blipFill rotWithShape="1">
          <a:blip r:embed="rId6"/>
          <a:srcRect t="2678" b="2678"/>
          <a:stretch/>
        </p:blipFill>
        <p:spPr>
          <a:xfrm>
            <a:off x="2550234" y="4889320"/>
            <a:ext cx="2039095" cy="742764"/>
          </a:xfrm>
          <a:prstGeom prst="rect">
            <a:avLst/>
          </a:prstGeom>
        </p:spPr>
      </p:pic>
      <p:pic>
        <p:nvPicPr>
          <p:cNvPr id="90" name="Picture 89">
            <a:extLst>
              <a:ext uri="{FF2B5EF4-FFF2-40B4-BE49-F238E27FC236}">
                <a16:creationId xmlns:a16="http://schemas.microsoft.com/office/drawing/2014/main" id="{50AF14E6-377C-27BE-F036-3D8627386E4B}"/>
              </a:ext>
            </a:extLst>
          </p:cNvPr>
          <p:cNvPicPr>
            <a:picLocks noChangeAspect="1"/>
          </p:cNvPicPr>
          <p:nvPr/>
        </p:nvPicPr>
        <p:blipFill rotWithShape="1">
          <a:blip r:embed="rId7"/>
          <a:srcRect b="2752"/>
          <a:stretch/>
        </p:blipFill>
        <p:spPr>
          <a:xfrm>
            <a:off x="7522396" y="3603436"/>
            <a:ext cx="2014911" cy="741600"/>
          </a:xfrm>
          <a:prstGeom prst="rect">
            <a:avLst/>
          </a:prstGeom>
        </p:spPr>
      </p:pic>
      <p:pic>
        <p:nvPicPr>
          <p:cNvPr id="91" name="Picture 90">
            <a:extLst>
              <a:ext uri="{FF2B5EF4-FFF2-40B4-BE49-F238E27FC236}">
                <a16:creationId xmlns:a16="http://schemas.microsoft.com/office/drawing/2014/main" id="{7B16B9E3-AAA5-0AB5-93CB-50D8E12196A3}"/>
              </a:ext>
            </a:extLst>
          </p:cNvPr>
          <p:cNvPicPr>
            <a:picLocks noChangeAspect="1"/>
          </p:cNvPicPr>
          <p:nvPr/>
        </p:nvPicPr>
        <p:blipFill rotWithShape="1">
          <a:blip r:embed="rId7"/>
          <a:srcRect b="2752"/>
          <a:stretch/>
        </p:blipFill>
        <p:spPr>
          <a:xfrm>
            <a:off x="5467727" y="4432069"/>
            <a:ext cx="2014911" cy="741600"/>
          </a:xfrm>
          <a:prstGeom prst="rect">
            <a:avLst/>
          </a:prstGeom>
        </p:spPr>
      </p:pic>
      <p:pic>
        <p:nvPicPr>
          <p:cNvPr id="92" name="Picture 91">
            <a:extLst>
              <a:ext uri="{FF2B5EF4-FFF2-40B4-BE49-F238E27FC236}">
                <a16:creationId xmlns:a16="http://schemas.microsoft.com/office/drawing/2014/main" id="{214F1763-55E5-844A-4673-62AFD390B7CD}"/>
              </a:ext>
            </a:extLst>
          </p:cNvPr>
          <p:cNvPicPr>
            <a:picLocks noChangeAspect="1"/>
          </p:cNvPicPr>
          <p:nvPr/>
        </p:nvPicPr>
        <p:blipFill rotWithShape="1">
          <a:blip r:embed="rId7"/>
          <a:srcRect b="2752"/>
          <a:stretch/>
        </p:blipFill>
        <p:spPr>
          <a:xfrm>
            <a:off x="7567556" y="4432069"/>
            <a:ext cx="2014911" cy="741600"/>
          </a:xfrm>
          <a:prstGeom prst="rect">
            <a:avLst/>
          </a:prstGeom>
        </p:spPr>
      </p:pic>
      <p:sp>
        <p:nvSpPr>
          <p:cNvPr id="93" name="TextBox 92">
            <a:extLst>
              <a:ext uri="{FF2B5EF4-FFF2-40B4-BE49-F238E27FC236}">
                <a16:creationId xmlns:a16="http://schemas.microsoft.com/office/drawing/2014/main" id="{EB8103C5-2165-092F-F9CC-46B24745693A}"/>
              </a:ext>
            </a:extLst>
          </p:cNvPr>
          <p:cNvSpPr txBox="1"/>
          <p:nvPr/>
        </p:nvSpPr>
        <p:spPr>
          <a:xfrm>
            <a:off x="7117288" y="2776271"/>
            <a:ext cx="730699" cy="369332"/>
          </a:xfrm>
          <a:prstGeom prst="rect">
            <a:avLst/>
          </a:prstGeom>
          <a:noFill/>
        </p:spPr>
        <p:txBody>
          <a:bodyPr wrap="square" rtlCol="0">
            <a:spAutoFit/>
          </a:bodyPr>
          <a:lstStyle/>
          <a:p>
            <a:pPr algn="ctr"/>
            <a:r>
              <a:rPr lang="en-GB" dirty="0"/>
              <a:t>B</a:t>
            </a:r>
          </a:p>
        </p:txBody>
      </p:sp>
      <p:cxnSp>
        <p:nvCxnSpPr>
          <p:cNvPr id="95" name="Straight Connector 94">
            <a:extLst>
              <a:ext uri="{FF2B5EF4-FFF2-40B4-BE49-F238E27FC236}">
                <a16:creationId xmlns:a16="http://schemas.microsoft.com/office/drawing/2014/main" id="{1FB9353A-72CC-59A1-33AD-3C129122D6FC}"/>
              </a:ext>
            </a:extLst>
          </p:cNvPr>
          <p:cNvCxnSpPr>
            <a:cxnSpLocks/>
          </p:cNvCxnSpPr>
          <p:nvPr/>
        </p:nvCxnSpPr>
        <p:spPr>
          <a:xfrm>
            <a:off x="5036345" y="2418094"/>
            <a:ext cx="0" cy="37874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CB79027-7A82-8B4F-2CCA-A909C234D7F3}"/>
              </a:ext>
            </a:extLst>
          </p:cNvPr>
          <p:cNvSpPr txBox="1"/>
          <p:nvPr/>
        </p:nvSpPr>
        <p:spPr>
          <a:xfrm>
            <a:off x="583444" y="842669"/>
            <a:ext cx="8852039" cy="1200329"/>
          </a:xfrm>
          <a:prstGeom prst="rect">
            <a:avLst/>
          </a:prstGeom>
          <a:noFill/>
        </p:spPr>
        <p:txBody>
          <a:bodyPr wrap="square">
            <a:spAutoFit/>
          </a:bodyPr>
          <a:lstStyle/>
          <a:p>
            <a:r>
              <a:rPr lang="en-GB" dirty="0"/>
              <a:t>Mrs Claus has baked a batch of 24 delicious cookies for the workshop elves. She wants to share them equally between 6 elves. </a:t>
            </a:r>
          </a:p>
          <a:p>
            <a:r>
              <a:rPr lang="en-GB" dirty="0"/>
              <a:t>Which image represents this problem?</a:t>
            </a:r>
          </a:p>
          <a:p>
            <a:r>
              <a:rPr lang="en-GB" dirty="0"/>
              <a:t>Explain how you know.</a:t>
            </a:r>
          </a:p>
        </p:txBody>
      </p:sp>
    </p:spTree>
    <p:extLst>
      <p:ext uri="{BB962C8B-B14F-4D97-AF65-F5344CB8AC3E}">
        <p14:creationId xmlns:p14="http://schemas.microsoft.com/office/powerpoint/2010/main" val="27294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11" name="TextBox 10">
            <a:extLst>
              <a:ext uri="{FF2B5EF4-FFF2-40B4-BE49-F238E27FC236}">
                <a16:creationId xmlns:a16="http://schemas.microsoft.com/office/drawing/2014/main" id="{1402D660-1DA2-D83B-C6F1-3025C1662E31}"/>
              </a:ext>
            </a:extLst>
          </p:cNvPr>
          <p:cNvSpPr txBox="1"/>
          <p:nvPr/>
        </p:nvSpPr>
        <p:spPr>
          <a:xfrm>
            <a:off x="583444" y="842669"/>
            <a:ext cx="8852039" cy="1200329"/>
          </a:xfrm>
          <a:prstGeom prst="rect">
            <a:avLst/>
          </a:prstGeom>
          <a:noFill/>
        </p:spPr>
        <p:txBody>
          <a:bodyPr wrap="square">
            <a:spAutoFit/>
          </a:bodyPr>
          <a:lstStyle/>
          <a:p>
            <a:r>
              <a:rPr lang="en-GB" dirty="0"/>
              <a:t>Mrs Claus has baked a batch of 24 delicious cookies for the workshop elves. She wants to share them equally between 6 elves. </a:t>
            </a:r>
          </a:p>
          <a:p>
            <a:r>
              <a:rPr lang="en-GB" dirty="0"/>
              <a:t>Which image represents this problem?</a:t>
            </a:r>
          </a:p>
          <a:p>
            <a:r>
              <a:rPr lang="en-GB" dirty="0"/>
              <a:t>Explain how you know.</a:t>
            </a:r>
          </a:p>
        </p:txBody>
      </p:sp>
      <p:sp>
        <p:nvSpPr>
          <p:cNvPr id="2" name="Rectangle 1">
            <a:extLst>
              <a:ext uri="{FF2B5EF4-FFF2-40B4-BE49-F238E27FC236}">
                <a16:creationId xmlns:a16="http://schemas.microsoft.com/office/drawing/2014/main" id="{2FF7EE15-DDB5-F842-F9A8-59F349C5E936}"/>
              </a:ext>
            </a:extLst>
          </p:cNvPr>
          <p:cNvSpPr/>
          <p:nvPr/>
        </p:nvSpPr>
        <p:spPr>
          <a:xfrm>
            <a:off x="583444" y="2185873"/>
            <a:ext cx="8852039" cy="417496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C6C15B6-8BBC-CB82-C67B-B697FED222F5}"/>
              </a:ext>
            </a:extLst>
          </p:cNvPr>
          <p:cNvPicPr>
            <a:picLocks noChangeAspect="1"/>
          </p:cNvPicPr>
          <p:nvPr/>
        </p:nvPicPr>
        <p:blipFill>
          <a:blip r:embed="rId5"/>
          <a:stretch>
            <a:fillRect/>
          </a:stretch>
        </p:blipFill>
        <p:spPr>
          <a:xfrm>
            <a:off x="1631292" y="2621203"/>
            <a:ext cx="6186256" cy="2525609"/>
          </a:xfrm>
          <a:prstGeom prst="rect">
            <a:avLst/>
          </a:prstGeom>
        </p:spPr>
      </p:pic>
      <p:sp>
        <p:nvSpPr>
          <p:cNvPr id="8" name="TextBox 7">
            <a:extLst>
              <a:ext uri="{FF2B5EF4-FFF2-40B4-BE49-F238E27FC236}">
                <a16:creationId xmlns:a16="http://schemas.microsoft.com/office/drawing/2014/main" id="{3E9E0E8D-A08F-690A-1B28-B5E9FE48BC83}"/>
              </a:ext>
            </a:extLst>
          </p:cNvPr>
          <p:cNvSpPr txBox="1"/>
          <p:nvPr/>
        </p:nvSpPr>
        <p:spPr>
          <a:xfrm>
            <a:off x="1864312" y="4486871"/>
            <a:ext cx="4953740" cy="707886"/>
          </a:xfrm>
          <a:prstGeom prst="rect">
            <a:avLst/>
          </a:prstGeom>
          <a:noFill/>
        </p:spPr>
        <p:txBody>
          <a:bodyPr wrap="square">
            <a:spAutoFit/>
          </a:bodyPr>
          <a:lstStyle/>
          <a:p>
            <a:pPr algn="ctr"/>
            <a:r>
              <a:rPr lang="en-GB" sz="4000" b="0" i="0" kern="1200" dirty="0">
                <a:solidFill>
                  <a:schemeClr val="accent6"/>
                </a:solidFill>
                <a:effectLst/>
                <a:latin typeface="+mn-lt"/>
                <a:ea typeface="+mn-ea"/>
                <a:cs typeface="+mn-cs"/>
              </a:rPr>
              <a:t>✓</a:t>
            </a:r>
            <a:endParaRPr lang="en-GB" sz="4000" dirty="0">
              <a:solidFill>
                <a:schemeClr val="accent6"/>
              </a:solidFill>
            </a:endParaRPr>
          </a:p>
        </p:txBody>
      </p:sp>
      <p:sp>
        <p:nvSpPr>
          <p:cNvPr id="9" name="TextBox 8">
            <a:extLst>
              <a:ext uri="{FF2B5EF4-FFF2-40B4-BE49-F238E27FC236}">
                <a16:creationId xmlns:a16="http://schemas.microsoft.com/office/drawing/2014/main" id="{0EE08EB2-2DE8-B7C8-8F12-154DC9523F59}"/>
              </a:ext>
            </a:extLst>
          </p:cNvPr>
          <p:cNvSpPr txBox="1"/>
          <p:nvPr/>
        </p:nvSpPr>
        <p:spPr>
          <a:xfrm>
            <a:off x="5224129" y="4462899"/>
            <a:ext cx="4953740" cy="707886"/>
          </a:xfrm>
          <a:prstGeom prst="rect">
            <a:avLst/>
          </a:prstGeom>
          <a:noFill/>
        </p:spPr>
        <p:txBody>
          <a:bodyPr wrap="square">
            <a:spAutoFit/>
          </a:bodyPr>
          <a:lstStyle/>
          <a:p>
            <a:pPr algn="ctr"/>
            <a:r>
              <a:rPr lang="en-GB" sz="4000" dirty="0">
                <a:solidFill>
                  <a:srgbClr val="FF0000"/>
                </a:solidFill>
              </a:rPr>
              <a:t>X</a:t>
            </a:r>
          </a:p>
        </p:txBody>
      </p:sp>
      <p:sp>
        <p:nvSpPr>
          <p:cNvPr id="10" name="TextBox 9">
            <a:extLst>
              <a:ext uri="{FF2B5EF4-FFF2-40B4-BE49-F238E27FC236}">
                <a16:creationId xmlns:a16="http://schemas.microsoft.com/office/drawing/2014/main" id="{EE9BC62C-B13F-00F7-D82C-AE2EBB56FDE0}"/>
              </a:ext>
            </a:extLst>
          </p:cNvPr>
          <p:cNvSpPr txBox="1"/>
          <p:nvPr/>
        </p:nvSpPr>
        <p:spPr>
          <a:xfrm>
            <a:off x="1134482" y="5314464"/>
            <a:ext cx="7588928" cy="646331"/>
          </a:xfrm>
          <a:prstGeom prst="rect">
            <a:avLst/>
          </a:prstGeom>
          <a:noFill/>
        </p:spPr>
        <p:txBody>
          <a:bodyPr wrap="square" rtlCol="0">
            <a:spAutoFit/>
          </a:bodyPr>
          <a:lstStyle/>
          <a:p>
            <a:pPr algn="ctr"/>
            <a:r>
              <a:rPr lang="en-GB" dirty="0"/>
              <a:t>Representation A shows 24 cookies being shared equally between 6 plates.</a:t>
            </a:r>
          </a:p>
          <a:p>
            <a:pPr algn="ctr"/>
            <a:r>
              <a:rPr lang="en-GB" dirty="0"/>
              <a:t>Representation B shows 24 cookies being put into 4 equal groups of 6.</a:t>
            </a:r>
          </a:p>
        </p:txBody>
      </p:sp>
    </p:spTree>
    <p:extLst>
      <p:ext uri="{BB962C8B-B14F-4D97-AF65-F5344CB8AC3E}">
        <p14:creationId xmlns:p14="http://schemas.microsoft.com/office/powerpoint/2010/main" val="19537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68798" y="-14720"/>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5" name="Speech Bubble: Rectangle with Corners Rounded 4">
            <a:extLst>
              <a:ext uri="{FF2B5EF4-FFF2-40B4-BE49-F238E27FC236}">
                <a16:creationId xmlns:a16="http://schemas.microsoft.com/office/drawing/2014/main" id="{B35C5A3C-457D-95FB-5B19-490FB651AFD8}"/>
              </a:ext>
            </a:extLst>
          </p:cNvPr>
          <p:cNvSpPr/>
          <p:nvPr/>
        </p:nvSpPr>
        <p:spPr>
          <a:xfrm>
            <a:off x="1362012" y="2510287"/>
            <a:ext cx="7181976" cy="2384432"/>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This problem explores two structures of division (sharing and grouping).</a:t>
            </a:r>
          </a:p>
          <a:p>
            <a:pPr algn="ctr"/>
            <a:endParaRPr lang="en-GB" dirty="0">
              <a:solidFill>
                <a:srgbClr val="009242"/>
              </a:solidFill>
            </a:endParaRPr>
          </a:p>
          <a:p>
            <a:pPr algn="ctr"/>
            <a:r>
              <a:rPr lang="en-GB" dirty="0">
                <a:solidFill>
                  <a:srgbClr val="009242"/>
                </a:solidFill>
              </a:rPr>
              <a:t>It is important children read and interpret the context of this question in order to match it to the correct representation. </a:t>
            </a:r>
          </a:p>
          <a:p>
            <a:pPr algn="ctr"/>
            <a:endParaRPr lang="en-GB" dirty="0">
              <a:solidFill>
                <a:srgbClr val="009242"/>
              </a:solidFill>
            </a:endParaRPr>
          </a:p>
          <a:p>
            <a:pPr algn="ctr"/>
            <a:r>
              <a:rPr lang="en-GB" dirty="0">
                <a:solidFill>
                  <a:srgbClr val="009242"/>
                </a:solidFill>
              </a:rPr>
              <a:t>Manipulatives such as counters may be useful to model each structure.</a:t>
            </a:r>
          </a:p>
        </p:txBody>
      </p:sp>
    </p:spTree>
    <p:extLst>
      <p:ext uri="{BB962C8B-B14F-4D97-AF65-F5344CB8AC3E}">
        <p14:creationId xmlns:p14="http://schemas.microsoft.com/office/powerpoint/2010/main" val="194924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8985784" cy="1143070"/>
          </a:xfrm>
          <a:prstGeom prst="rect">
            <a:avLst/>
          </a:prstGeom>
          <a:noFill/>
        </p:spPr>
        <p:txBody>
          <a:bodyPr wrap="square" rtlCol="0">
            <a:spAutoFit/>
          </a:bodyPr>
          <a:lstStyle/>
          <a:p>
            <a:pPr>
              <a:lnSpc>
                <a:spcPct val="150000"/>
              </a:lnSpc>
            </a:pPr>
            <a:r>
              <a:rPr lang="en-GB" sz="2400" b="0" i="0" u="none" strike="noStrike" baseline="0" dirty="0">
                <a:solidFill>
                  <a:srgbClr val="000000"/>
                </a:solidFill>
                <a:latin typeface="Calibri" panose="020F0502020204030204" pitchFamily="34" charset="0"/>
              </a:rPr>
              <a:t>Santa</a:t>
            </a:r>
            <a:r>
              <a:rPr lang="en-GB" sz="2400" dirty="0">
                <a:solidFill>
                  <a:srgbClr val="000000"/>
                </a:solidFill>
                <a:latin typeface="Calibri" panose="020F0502020204030204" pitchFamily="34" charset="0"/>
              </a:rPr>
              <a:t>, his 9 reindeer </a:t>
            </a:r>
            <a:r>
              <a:rPr lang="en-GB" sz="2400" b="0" i="0" u="none" strike="noStrike" baseline="0" dirty="0">
                <a:solidFill>
                  <a:srgbClr val="000000"/>
                </a:solidFill>
                <a:latin typeface="Calibri" panose="020F0502020204030204" pitchFamily="34" charset="0"/>
              </a:rPr>
              <a:t>and 4 </a:t>
            </a:r>
            <a:r>
              <a:rPr lang="en-GB" sz="2400" dirty="0">
                <a:solidFill>
                  <a:srgbClr val="000000"/>
                </a:solidFill>
                <a:latin typeface="Calibri" panose="020F0502020204030204" pitchFamily="34" charset="0"/>
              </a:rPr>
              <a:t>elves</a:t>
            </a:r>
            <a:r>
              <a:rPr lang="en-GB" sz="2400" b="0" i="0" u="none" strike="noStrike" baseline="0" dirty="0">
                <a:solidFill>
                  <a:srgbClr val="000000"/>
                </a:solidFill>
                <a:latin typeface="Calibri" panose="020F0502020204030204" pitchFamily="34" charset="0"/>
              </a:rPr>
              <a:t> land on the roof of a house. </a:t>
            </a:r>
          </a:p>
          <a:p>
            <a:pPr>
              <a:lnSpc>
                <a:spcPct val="150000"/>
              </a:lnSpc>
            </a:pPr>
            <a:r>
              <a:rPr lang="en-GB" sz="2400" dirty="0">
                <a:solidFill>
                  <a:srgbClr val="000000"/>
                </a:solidFill>
                <a:latin typeface="Calibri" panose="020F0502020204030204" pitchFamily="34" charset="0"/>
              </a:rPr>
              <a:t>How many legs are on the roof of the house? </a:t>
            </a:r>
            <a:endParaRPr lang="en-GB" sz="2400" dirty="0"/>
          </a:p>
        </p:txBody>
      </p:sp>
      <p:pic>
        <p:nvPicPr>
          <p:cNvPr id="8" name="Picture 7" descr="A cartoon of a santa claus carrying a bag of presents&#10;&#10;Description automatically generated">
            <a:extLst>
              <a:ext uri="{FF2B5EF4-FFF2-40B4-BE49-F238E27FC236}">
                <a16:creationId xmlns:a16="http://schemas.microsoft.com/office/drawing/2014/main" id="{757333A1-588F-F09E-E66C-3AA4DB3E58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8293" y="1246044"/>
            <a:ext cx="1450160" cy="1450160"/>
          </a:xfrm>
          <a:prstGeom prst="rect">
            <a:avLst/>
          </a:prstGeom>
        </p:spPr>
      </p:pic>
      <p:pic>
        <p:nvPicPr>
          <p:cNvPr id="16" name="Picture 15" descr="A cartoon reindeer with colorful lights on it&#10;&#10;Description automatically generated">
            <a:extLst>
              <a:ext uri="{FF2B5EF4-FFF2-40B4-BE49-F238E27FC236}">
                <a16:creationId xmlns:a16="http://schemas.microsoft.com/office/drawing/2014/main" id="{63524C9B-9500-433F-9FB4-A4F411E0D9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8296" y="1246044"/>
            <a:ext cx="1450160" cy="1450160"/>
          </a:xfrm>
          <a:prstGeom prst="rect">
            <a:avLst/>
          </a:prstGeom>
        </p:spPr>
      </p:pic>
      <p:pic>
        <p:nvPicPr>
          <p:cNvPr id="17" name="Picture 16" descr="A cartoon elf with green hat and red striped socks&#10;&#10;Description automatically generated">
            <a:extLst>
              <a:ext uri="{FF2B5EF4-FFF2-40B4-BE49-F238E27FC236}">
                <a16:creationId xmlns:a16="http://schemas.microsoft.com/office/drawing/2014/main" id="{023F31A2-086D-FED8-C437-4D929FF4A7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8445" y="1699591"/>
            <a:ext cx="919900" cy="919900"/>
          </a:xfrm>
          <a:prstGeom prst="rect">
            <a:avLst/>
          </a:prstGeom>
        </p:spPr>
      </p:pic>
    </p:spTree>
    <p:extLst>
      <p:ext uri="{BB962C8B-B14F-4D97-AF65-F5344CB8AC3E}">
        <p14:creationId xmlns:p14="http://schemas.microsoft.com/office/powerpoint/2010/main" val="254350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descr="Christmas present simple icon for Royalty Free Vector Image">
            <a:extLst>
              <a:ext uri="{FF2B5EF4-FFF2-40B4-BE49-F238E27FC236}">
                <a16:creationId xmlns:a16="http://schemas.microsoft.com/office/drawing/2014/main" id="{3855F636-7379-A6C3-56B5-7FBCC62276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5595403" y="1282944"/>
            <a:ext cx="630710" cy="5808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Christmas present simple icon for Royalty Free Vector Image">
            <a:extLst>
              <a:ext uri="{FF2B5EF4-FFF2-40B4-BE49-F238E27FC236}">
                <a16:creationId xmlns:a16="http://schemas.microsoft.com/office/drawing/2014/main" id="{BD0D609E-93DC-688B-D160-5963F3D9B8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4226830" y="1682616"/>
            <a:ext cx="630710" cy="58083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AB10EB74-ABED-4582-B75B-82873C5FBB89}"/>
              </a:ext>
            </a:extLst>
          </p:cNvPr>
          <p:cNvGrpSpPr/>
          <p:nvPr/>
        </p:nvGrpSpPr>
        <p:grpSpPr>
          <a:xfrm>
            <a:off x="5403224" y="1554917"/>
            <a:ext cx="996456" cy="796462"/>
            <a:chOff x="-658871" y="1639156"/>
            <a:chExt cx="2705100" cy="2162175"/>
          </a:xfrm>
        </p:grpSpPr>
        <p:pic>
          <p:nvPicPr>
            <p:cNvPr id="27" name="Picture 26" descr="Logo&#10;&#10;Description automatically generated">
              <a:extLst>
                <a:ext uri="{FF2B5EF4-FFF2-40B4-BE49-F238E27FC236}">
                  <a16:creationId xmlns:a16="http://schemas.microsoft.com/office/drawing/2014/main" id="{B9B6782F-3EF7-7FFD-9157-56035CD11D95}"/>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28" name="Rectangle 27">
              <a:extLst>
                <a:ext uri="{FF2B5EF4-FFF2-40B4-BE49-F238E27FC236}">
                  <a16:creationId xmlns:a16="http://schemas.microsoft.com/office/drawing/2014/main" id="{182E9D81-4762-1B56-BE0A-3EE745D47282}"/>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22F0DE1-E041-80B1-88AC-C484F325ABB2}"/>
                </a:ext>
              </a:extLst>
            </p:cNvPr>
            <p:cNvSpPr txBox="1"/>
            <p:nvPr/>
          </p:nvSpPr>
          <p:spPr>
            <a:xfrm>
              <a:off x="13705" y="2555559"/>
              <a:ext cx="1783014" cy="848510"/>
            </a:xfrm>
            <a:prstGeom prst="rect">
              <a:avLst/>
            </a:prstGeom>
            <a:noFill/>
          </p:spPr>
          <p:txBody>
            <a:bodyPr wrap="square" rtlCol="0">
              <a:spAutoFit/>
            </a:bodyPr>
            <a:lstStyle/>
            <a:p>
              <a:r>
                <a:rPr lang="en-GB" sz="1600" b="1" dirty="0">
                  <a:solidFill>
                    <a:schemeClr val="bg1"/>
                  </a:solidFill>
                  <a:latin typeface="Comic Sans MS" panose="030F0702030302020204" pitchFamily="66" charset="0"/>
                </a:rPr>
                <a:t>1</a:t>
              </a:r>
              <a:r>
                <a:rPr lang="en-GB" sz="1600" b="1" spc="400" dirty="0">
                  <a:solidFill>
                    <a:schemeClr val="bg1"/>
                  </a:solidFill>
                  <a:latin typeface="Comic Sans MS" panose="030F0702030302020204" pitchFamily="66" charset="0"/>
                </a:rPr>
                <a:t>0g</a:t>
              </a:r>
            </a:p>
          </p:txBody>
        </p:sp>
      </p:grpSp>
      <p:grpSp>
        <p:nvGrpSpPr>
          <p:cNvPr id="19" name="Group 18">
            <a:extLst>
              <a:ext uri="{FF2B5EF4-FFF2-40B4-BE49-F238E27FC236}">
                <a16:creationId xmlns:a16="http://schemas.microsoft.com/office/drawing/2014/main" id="{BD691231-08C9-B684-4F15-F9C062B90983}"/>
              </a:ext>
            </a:extLst>
          </p:cNvPr>
          <p:cNvGrpSpPr/>
          <p:nvPr/>
        </p:nvGrpSpPr>
        <p:grpSpPr>
          <a:xfrm>
            <a:off x="8665759" y="1495466"/>
            <a:ext cx="1098892" cy="878339"/>
            <a:chOff x="-658871" y="1639156"/>
            <a:chExt cx="2705100" cy="2162175"/>
          </a:xfrm>
        </p:grpSpPr>
        <p:pic>
          <p:nvPicPr>
            <p:cNvPr id="20" name="Picture 19" descr="Logo&#10;&#10;Description automatically generated">
              <a:extLst>
                <a:ext uri="{FF2B5EF4-FFF2-40B4-BE49-F238E27FC236}">
                  <a16:creationId xmlns:a16="http://schemas.microsoft.com/office/drawing/2014/main" id="{71057DC4-7328-5706-235A-EEEB9A76FD49}"/>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21" name="Rectangle 20">
              <a:extLst>
                <a:ext uri="{FF2B5EF4-FFF2-40B4-BE49-F238E27FC236}">
                  <a16:creationId xmlns:a16="http://schemas.microsoft.com/office/drawing/2014/main" id="{6E29643D-7FE5-F30B-A0CB-EA5A7FE4CC7A}"/>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B6B9209-E24B-2032-EF32-81F5BAD8B2D8}"/>
                </a:ext>
              </a:extLst>
            </p:cNvPr>
            <p:cNvSpPr txBox="1"/>
            <p:nvPr/>
          </p:nvSpPr>
          <p:spPr>
            <a:xfrm>
              <a:off x="-35753" y="2522586"/>
              <a:ext cx="1783014" cy="925648"/>
            </a:xfrm>
            <a:prstGeom prst="rect">
              <a:avLst/>
            </a:prstGeom>
            <a:noFill/>
          </p:spPr>
          <p:txBody>
            <a:bodyPr wrap="square" rtlCol="0">
              <a:spAutoFit/>
            </a:bodyPr>
            <a:lstStyle/>
            <a:p>
              <a:r>
                <a:rPr lang="en-GB" b="1" dirty="0">
                  <a:solidFill>
                    <a:schemeClr val="bg1"/>
                  </a:solidFill>
                  <a:latin typeface="Comic Sans MS" panose="030F0702030302020204" pitchFamily="66" charset="0"/>
                </a:rPr>
                <a:t>2</a:t>
              </a:r>
              <a:r>
                <a:rPr lang="en-GB" b="1" spc="400" dirty="0">
                  <a:solidFill>
                    <a:schemeClr val="bg1"/>
                  </a:solidFill>
                  <a:latin typeface="Comic Sans MS" panose="030F0702030302020204" pitchFamily="66" charset="0"/>
                </a:rPr>
                <a:t>0g</a:t>
              </a:r>
            </a:p>
          </p:txBody>
        </p:sp>
      </p:grpSp>
      <p:sp>
        <p:nvSpPr>
          <p:cNvPr id="5" name="Rectangle 4">
            <a:extLst>
              <a:ext uri="{FF2B5EF4-FFF2-40B4-BE49-F238E27FC236}">
                <a16:creationId xmlns:a16="http://schemas.microsoft.com/office/drawing/2014/main" id="{C2A4F60A-940F-D16B-655C-015EF8BDED43}"/>
              </a:ext>
            </a:extLst>
          </p:cNvPr>
          <p:cNvSpPr/>
          <p:nvPr/>
        </p:nvSpPr>
        <p:spPr>
          <a:xfrm>
            <a:off x="178997" y="2736065"/>
            <a:ext cx="9433795" cy="390394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3144806" cy="1295868"/>
          </a:xfrm>
          <a:prstGeom prst="rect">
            <a:avLst/>
          </a:prstGeom>
          <a:noFill/>
        </p:spPr>
        <p:txBody>
          <a:bodyPr wrap="square" rtlCol="0">
            <a:spAutoFit/>
          </a:bodyPr>
          <a:lstStyle/>
          <a:p>
            <a:pPr>
              <a:lnSpc>
                <a:spcPct val="150000"/>
              </a:lnSpc>
            </a:pPr>
            <a:r>
              <a:rPr lang="en-GB" dirty="0"/>
              <a:t>These scales are balanced.</a:t>
            </a:r>
          </a:p>
          <a:p>
            <a:pPr>
              <a:lnSpc>
                <a:spcPct val="150000"/>
              </a:lnSpc>
            </a:pPr>
            <a:r>
              <a:rPr lang="en-GB" dirty="0"/>
              <a:t>Find the mass of each present.</a:t>
            </a:r>
          </a:p>
          <a:p>
            <a:pPr>
              <a:lnSpc>
                <a:spcPct val="150000"/>
              </a:lnSpc>
            </a:pPr>
            <a:endParaRPr lang="en-GB" dirty="0"/>
          </a:p>
        </p:txBody>
      </p:sp>
      <p:pic>
        <p:nvPicPr>
          <p:cNvPr id="1028" name="Picture 4" descr="Christmas present simple icon for Royalty Free Vector Image">
            <a:extLst>
              <a:ext uri="{FF2B5EF4-FFF2-40B4-BE49-F238E27FC236}">
                <a16:creationId xmlns:a16="http://schemas.microsoft.com/office/drawing/2014/main" id="{2B3547E9-D598-72DD-ACE8-D39F0E3514D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230"/>
          <a:stretch/>
        </p:blipFill>
        <p:spPr bwMode="auto">
          <a:xfrm>
            <a:off x="6394136" y="1372530"/>
            <a:ext cx="996456" cy="912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1D82D5A4-0213-3098-A111-E8E255FB3A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0786" y="1713711"/>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a16="http://schemas.microsoft.com/office/drawing/2014/main" id="{5B3431E9-4A6E-F13B-1705-D151488FCE56}"/>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3144094" y="2157160"/>
            <a:ext cx="1892528" cy="509866"/>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2442C0E8-BE4B-657D-6232-50F1F7CBBC3E}"/>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5447872" y="2157160"/>
            <a:ext cx="1892528" cy="509866"/>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20DB9EB8-0276-5911-E13A-953ED4073E6B}"/>
              </a:ext>
            </a:extLst>
          </p:cNvPr>
          <p:cNvPicPr>
            <a:picLocks noChangeAspect="1"/>
          </p:cNvPicPr>
          <p:nvPr/>
        </p:nvPicPr>
        <p:blipFill rotWithShape="1">
          <a:blip r:embed="rId9">
            <a:clrChange>
              <a:clrFrom>
                <a:srgbClr val="FFFFFF"/>
              </a:clrFrom>
              <a:clrTo>
                <a:srgbClr val="FFFFFF">
                  <a:alpha val="0"/>
                </a:srgbClr>
              </a:clrTo>
            </a:clrChange>
          </a:blip>
          <a:srcRect l="17564" t="11061" r="26128" b="73770"/>
          <a:stretch/>
        </p:blipFill>
        <p:spPr>
          <a:xfrm>
            <a:off x="7756570" y="2151612"/>
            <a:ext cx="1892528" cy="509866"/>
          </a:xfrm>
          <a:prstGeom prst="rect">
            <a:avLst/>
          </a:prstGeom>
        </p:spPr>
      </p:pic>
      <p:grpSp>
        <p:nvGrpSpPr>
          <p:cNvPr id="10" name="Group 9">
            <a:extLst>
              <a:ext uri="{FF2B5EF4-FFF2-40B4-BE49-F238E27FC236}">
                <a16:creationId xmlns:a16="http://schemas.microsoft.com/office/drawing/2014/main" id="{270422B3-DBBA-B945-BAFF-0C0E0815C3AA}"/>
              </a:ext>
            </a:extLst>
          </p:cNvPr>
          <p:cNvGrpSpPr/>
          <p:nvPr/>
        </p:nvGrpSpPr>
        <p:grpSpPr>
          <a:xfrm>
            <a:off x="8646999" y="1297969"/>
            <a:ext cx="887460" cy="626918"/>
            <a:chOff x="-658871" y="1639156"/>
            <a:chExt cx="3060755" cy="2162175"/>
          </a:xfrm>
        </p:grpSpPr>
        <p:pic>
          <p:nvPicPr>
            <p:cNvPr id="11" name="Picture 10" descr="Logo&#10;&#10;Description automatically generated">
              <a:extLst>
                <a:ext uri="{FF2B5EF4-FFF2-40B4-BE49-F238E27FC236}">
                  <a16:creationId xmlns:a16="http://schemas.microsoft.com/office/drawing/2014/main" id="{F9850418-0C85-EA77-F19C-A3833E0CD4AA}"/>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12" name="Rectangle 11">
              <a:extLst>
                <a:ext uri="{FF2B5EF4-FFF2-40B4-BE49-F238E27FC236}">
                  <a16:creationId xmlns:a16="http://schemas.microsoft.com/office/drawing/2014/main" id="{2D0128A9-8C00-A2B1-6092-8BE27EF49A4D}"/>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CA86245-1CE0-1896-AB47-F2C94D87002E}"/>
                </a:ext>
              </a:extLst>
            </p:cNvPr>
            <p:cNvSpPr txBox="1"/>
            <p:nvPr/>
          </p:nvSpPr>
          <p:spPr>
            <a:xfrm>
              <a:off x="58654" y="2388615"/>
              <a:ext cx="2343230" cy="1061491"/>
            </a:xfrm>
            <a:prstGeom prst="rect">
              <a:avLst/>
            </a:prstGeom>
            <a:noFill/>
          </p:spPr>
          <p:txBody>
            <a:bodyPr wrap="square" rtlCol="0">
              <a:spAutoFit/>
            </a:bodyPr>
            <a:lstStyle/>
            <a:p>
              <a:r>
                <a:rPr lang="en-GB" sz="1400" b="1" spc="300" dirty="0">
                  <a:solidFill>
                    <a:schemeClr val="bg1"/>
                  </a:solidFill>
                  <a:latin typeface="Comic Sans MS" panose="030F0702030302020204" pitchFamily="66" charset="0"/>
                </a:rPr>
                <a:t>2g</a:t>
              </a:r>
            </a:p>
          </p:txBody>
        </p:sp>
      </p:grpSp>
      <p:grpSp>
        <p:nvGrpSpPr>
          <p:cNvPr id="15" name="Group 14">
            <a:extLst>
              <a:ext uri="{FF2B5EF4-FFF2-40B4-BE49-F238E27FC236}">
                <a16:creationId xmlns:a16="http://schemas.microsoft.com/office/drawing/2014/main" id="{646898A0-8790-3916-C4AC-A1631378A5A7}"/>
              </a:ext>
            </a:extLst>
          </p:cNvPr>
          <p:cNvGrpSpPr/>
          <p:nvPr/>
        </p:nvGrpSpPr>
        <p:grpSpPr>
          <a:xfrm>
            <a:off x="9104287" y="1362017"/>
            <a:ext cx="705719" cy="533146"/>
            <a:chOff x="-658871" y="1639156"/>
            <a:chExt cx="2862044" cy="2162175"/>
          </a:xfrm>
        </p:grpSpPr>
        <p:pic>
          <p:nvPicPr>
            <p:cNvPr id="16" name="Picture 15" descr="Logo&#10;&#10;Description automatically generated">
              <a:extLst>
                <a:ext uri="{FF2B5EF4-FFF2-40B4-BE49-F238E27FC236}">
                  <a16:creationId xmlns:a16="http://schemas.microsoft.com/office/drawing/2014/main" id="{3A028BB6-B060-FA62-FFE7-B2DB56E6F3AC}"/>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17" name="Rectangle 16">
              <a:extLst>
                <a:ext uri="{FF2B5EF4-FFF2-40B4-BE49-F238E27FC236}">
                  <a16:creationId xmlns:a16="http://schemas.microsoft.com/office/drawing/2014/main" id="{324A28C3-8852-37CC-6A34-50D1ECB4F83C}"/>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9EE29EF-16D7-A630-081B-E96AA74A772F}"/>
                </a:ext>
              </a:extLst>
            </p:cNvPr>
            <p:cNvSpPr txBox="1"/>
            <p:nvPr/>
          </p:nvSpPr>
          <p:spPr>
            <a:xfrm>
              <a:off x="-140059" y="2261680"/>
              <a:ext cx="2343232" cy="1248190"/>
            </a:xfrm>
            <a:prstGeom prst="rect">
              <a:avLst/>
            </a:prstGeom>
            <a:noFill/>
          </p:spPr>
          <p:txBody>
            <a:bodyPr wrap="square" rtlCol="0">
              <a:spAutoFit/>
            </a:bodyPr>
            <a:lstStyle/>
            <a:p>
              <a:r>
                <a:rPr lang="en-GB" sz="1400" b="1" spc="300" dirty="0">
                  <a:solidFill>
                    <a:schemeClr val="bg1"/>
                  </a:solidFill>
                  <a:latin typeface="Comic Sans MS" panose="030F0702030302020204" pitchFamily="66" charset="0"/>
                </a:rPr>
                <a:t>1g</a:t>
              </a:r>
            </a:p>
          </p:txBody>
        </p:sp>
      </p:grpSp>
      <p:pic>
        <p:nvPicPr>
          <p:cNvPr id="23"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DFAC9CAD-815F-F920-AEAE-E35AD77A33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5601" y="1713711"/>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06CD884B-8134-CC99-FE2F-E8FE6868C1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5666" y="1713711"/>
            <a:ext cx="582235" cy="5822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7DE764-628E-C37A-EBF7-7AA920B2630D}"/>
              </a:ext>
            </a:extLst>
          </p:cNvPr>
          <p:cNvSpPr txBox="1"/>
          <p:nvPr/>
        </p:nvSpPr>
        <p:spPr>
          <a:xfrm>
            <a:off x="265573" y="2758335"/>
            <a:ext cx="2257608" cy="400110"/>
          </a:xfrm>
          <a:prstGeom prst="rect">
            <a:avLst/>
          </a:prstGeom>
          <a:noFill/>
        </p:spPr>
        <p:txBody>
          <a:bodyPr wrap="square" rtlCol="0">
            <a:spAutoFit/>
          </a:bodyPr>
          <a:lstStyle/>
          <a:p>
            <a:r>
              <a:rPr lang="en-GB" sz="2000" dirty="0"/>
              <a:t>W</a:t>
            </a:r>
            <a:r>
              <a:rPr lang="en-GB" sz="2000" b="0" dirty="0"/>
              <a:t>e know:</a:t>
            </a:r>
          </a:p>
        </p:txBody>
      </p:sp>
      <p:pic>
        <p:nvPicPr>
          <p:cNvPr id="30"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E323F66D-71AD-08D3-54FE-33BDD88690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573" y="3109928"/>
            <a:ext cx="582235" cy="582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67AA3A9-C970-6449-8A70-B3348EA30573}"/>
                  </a:ext>
                </a:extLst>
              </p:cNvPr>
              <p:cNvSpPr txBox="1"/>
              <p:nvPr/>
            </p:nvSpPr>
            <p:spPr>
              <a:xfrm>
                <a:off x="772232" y="3236510"/>
                <a:ext cx="2257608" cy="400110"/>
              </a:xfrm>
              <a:prstGeom prst="rect">
                <a:avLst/>
              </a:prstGeom>
              <a:noFill/>
            </p:spPr>
            <p:txBody>
              <a:bodyPr wrap="square" rtlCol="0">
                <a:spAutoFit/>
              </a:bodyPr>
              <a:lstStyle/>
              <a:p>
                <a:r>
                  <a:rPr lang="en-GB" sz="2000" b="0" dirty="0">
                    <a:solidFill>
                      <a:schemeClr val="tx1"/>
                    </a:solidFill>
                  </a:rPr>
                  <a:t>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20 g </a:t>
                </a:r>
                <a14:m>
                  <m:oMath xmlns:m="http://schemas.openxmlformats.org/officeDocument/2006/math">
                    <m:r>
                      <a:rPr lang="en-GB" sz="2000" b="0" i="1" smtClean="0">
                        <a:solidFill>
                          <a:schemeClr val="tx1"/>
                        </a:solidFill>
                        <a:latin typeface="Cambria Math" panose="02040503050406030204" pitchFamily="18" charset="0"/>
                      </a:rPr>
                      <m:t>+</m:t>
                    </m:r>
                  </m:oMath>
                </a14:m>
                <a:r>
                  <a:rPr lang="en-GB" sz="2000" dirty="0">
                    <a:solidFill>
                      <a:schemeClr val="tx1"/>
                    </a:solidFill>
                  </a:rPr>
                  <a:t> 2 g </a:t>
                </a:r>
                <a14:m>
                  <m:oMath xmlns:m="http://schemas.openxmlformats.org/officeDocument/2006/math">
                    <m:r>
                      <a:rPr lang="en-GB" sz="2000" i="1">
                        <a:solidFill>
                          <a:schemeClr val="tx1"/>
                        </a:solidFill>
                        <a:latin typeface="Cambria Math" panose="02040503050406030204" pitchFamily="18" charset="0"/>
                      </a:rPr>
                      <m:t>+</m:t>
                    </m:r>
                  </m:oMath>
                </a14:m>
                <a:r>
                  <a:rPr lang="en-GB" sz="2000" dirty="0">
                    <a:solidFill>
                      <a:schemeClr val="tx1"/>
                    </a:solidFill>
                  </a:rPr>
                  <a:t> 1 g   </a:t>
                </a:r>
                <a:endParaRPr lang="en-GB" sz="2000" b="0" dirty="0">
                  <a:solidFill>
                    <a:schemeClr val="tx1"/>
                  </a:solidFill>
                </a:endParaRPr>
              </a:p>
            </p:txBody>
          </p:sp>
        </mc:Choice>
        <mc:Fallback xmlns="">
          <p:sp>
            <p:nvSpPr>
              <p:cNvPr id="33" name="TextBox 32">
                <a:extLst>
                  <a:ext uri="{FF2B5EF4-FFF2-40B4-BE49-F238E27FC236}">
                    <a16:creationId xmlns:a16="http://schemas.microsoft.com/office/drawing/2014/main" id="{967AA3A9-C970-6449-8A70-B3348EA30573}"/>
                  </a:ext>
                </a:extLst>
              </p:cNvPr>
              <p:cNvSpPr txBox="1">
                <a:spLocks noRot="1" noChangeAspect="1" noMove="1" noResize="1" noEditPoints="1" noAdjustHandles="1" noChangeArrowheads="1" noChangeShapeType="1" noTextEdit="1"/>
              </p:cNvSpPr>
              <p:nvPr/>
            </p:nvSpPr>
            <p:spPr>
              <a:xfrm>
                <a:off x="772232" y="3236510"/>
                <a:ext cx="2257608" cy="400110"/>
              </a:xfrm>
              <a:prstGeom prst="rect">
                <a:avLst/>
              </a:prstGeom>
              <a:blipFill>
                <a:blip r:embed="rId10"/>
                <a:stretch>
                  <a:fillRect t="-9091" r="-4865" b="-25758"/>
                </a:stretch>
              </a:blipFill>
            </p:spPr>
            <p:txBody>
              <a:bodyPr/>
              <a:lstStyle/>
              <a:p>
                <a:r>
                  <a:rPr lang="en-GB">
                    <a:noFill/>
                  </a:rPr>
                  <a:t> </a:t>
                </a:r>
              </a:p>
            </p:txBody>
          </p:sp>
        </mc:Fallback>
      </mc:AlternateContent>
      <p:pic>
        <p:nvPicPr>
          <p:cNvPr id="34"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06B403DF-F115-21FC-A4E4-A52AF158F8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573" y="3711222"/>
            <a:ext cx="582235" cy="582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E672F57-9D64-397B-B9D9-AF0ED03CE33D}"/>
                  </a:ext>
                </a:extLst>
              </p:cNvPr>
              <p:cNvSpPr txBox="1"/>
              <p:nvPr/>
            </p:nvSpPr>
            <p:spPr>
              <a:xfrm>
                <a:off x="772232" y="3862247"/>
                <a:ext cx="2257608" cy="400110"/>
              </a:xfrm>
              <a:prstGeom prst="rect">
                <a:avLst/>
              </a:prstGeom>
              <a:noFill/>
            </p:spPr>
            <p:txBody>
              <a:bodyPr wrap="square" rtlCol="0">
                <a:spAutoFit/>
              </a:bodyPr>
              <a:lstStyle/>
              <a:p>
                <a:r>
                  <a:rPr lang="en-GB" sz="2000" b="0" dirty="0">
                    <a:solidFill>
                      <a:schemeClr val="tx1"/>
                    </a:solidFill>
                  </a:rPr>
                  <a:t>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23 g</a:t>
                </a:r>
              </a:p>
            </p:txBody>
          </p:sp>
        </mc:Choice>
        <mc:Fallback xmlns="">
          <p:sp>
            <p:nvSpPr>
              <p:cNvPr id="35" name="TextBox 34">
                <a:extLst>
                  <a:ext uri="{FF2B5EF4-FFF2-40B4-BE49-F238E27FC236}">
                    <a16:creationId xmlns:a16="http://schemas.microsoft.com/office/drawing/2014/main" id="{BE672F57-9D64-397B-B9D9-AF0ED03CE33D}"/>
                  </a:ext>
                </a:extLst>
              </p:cNvPr>
              <p:cNvSpPr txBox="1">
                <a:spLocks noRot="1" noChangeAspect="1" noMove="1" noResize="1" noEditPoints="1" noAdjustHandles="1" noChangeArrowheads="1" noChangeShapeType="1" noTextEdit="1"/>
              </p:cNvSpPr>
              <p:nvPr/>
            </p:nvSpPr>
            <p:spPr>
              <a:xfrm>
                <a:off x="772232" y="3862247"/>
                <a:ext cx="2257608" cy="400110"/>
              </a:xfrm>
              <a:prstGeom prst="rect">
                <a:avLst/>
              </a:prstGeom>
              <a:blipFill>
                <a:blip r:embed="rId11"/>
                <a:stretch>
                  <a:fillRect t="-9231" b="-27692"/>
                </a:stretch>
              </a:blipFill>
            </p:spPr>
            <p:txBody>
              <a:bodyPr/>
              <a:lstStyle/>
              <a:p>
                <a:r>
                  <a:rPr lang="en-GB">
                    <a:noFill/>
                  </a:rPr>
                  <a:t> </a:t>
                </a:r>
              </a:p>
            </p:txBody>
          </p:sp>
        </mc:Fallback>
      </mc:AlternateContent>
      <p:sp>
        <p:nvSpPr>
          <p:cNvPr id="36" name="TextBox 35">
            <a:extLst>
              <a:ext uri="{FF2B5EF4-FFF2-40B4-BE49-F238E27FC236}">
                <a16:creationId xmlns:a16="http://schemas.microsoft.com/office/drawing/2014/main" id="{3D130C25-64BF-CE82-0B12-96ED3CF06E78}"/>
              </a:ext>
            </a:extLst>
          </p:cNvPr>
          <p:cNvSpPr txBox="1"/>
          <p:nvPr/>
        </p:nvSpPr>
        <p:spPr>
          <a:xfrm>
            <a:off x="265573" y="4367095"/>
            <a:ext cx="2257608" cy="400110"/>
          </a:xfrm>
          <a:prstGeom prst="rect">
            <a:avLst/>
          </a:prstGeom>
          <a:noFill/>
        </p:spPr>
        <p:txBody>
          <a:bodyPr wrap="square" rtlCol="0">
            <a:spAutoFit/>
          </a:bodyPr>
          <a:lstStyle/>
          <a:p>
            <a:r>
              <a:rPr lang="en-GB" sz="2000" dirty="0"/>
              <a:t>Therefore:</a:t>
            </a:r>
            <a:endParaRPr lang="en-GB" sz="2000" b="0" dirty="0"/>
          </a:p>
        </p:txBody>
      </p:sp>
      <p:pic>
        <p:nvPicPr>
          <p:cNvPr id="37"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EDF393F7-DFFB-D86D-282E-1E92FE7EF3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573" y="4688039"/>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E8D36C02-639F-EF04-1082-3DDA8AEA5F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232" y="4688039"/>
            <a:ext cx="582235" cy="582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53AF154-86C8-1ED0-7C83-E81512288B9D}"/>
                  </a:ext>
                </a:extLst>
              </p:cNvPr>
              <p:cNvSpPr txBox="1"/>
              <p:nvPr/>
            </p:nvSpPr>
            <p:spPr>
              <a:xfrm>
                <a:off x="1278058" y="4818684"/>
                <a:ext cx="2185830" cy="400110"/>
              </a:xfrm>
              <a:prstGeom prst="rect">
                <a:avLst/>
              </a:prstGeom>
              <a:noFill/>
            </p:spPr>
            <p:txBody>
              <a:bodyPr wrap="square" rtlCol="0">
                <a:spAutoFit/>
              </a:bodyPr>
              <a:lstStyle/>
              <a:p>
                <a:r>
                  <a:rPr lang="en-GB" sz="2000" b="0" dirty="0">
                    <a:solidFill>
                      <a:schemeClr val="tx1"/>
                    </a:solidFill>
                  </a:rPr>
                  <a:t>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23 g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23 g </a:t>
                </a:r>
              </a:p>
            </p:txBody>
          </p:sp>
        </mc:Choice>
        <mc:Fallback xmlns="">
          <p:sp>
            <p:nvSpPr>
              <p:cNvPr id="39" name="TextBox 38">
                <a:extLst>
                  <a:ext uri="{FF2B5EF4-FFF2-40B4-BE49-F238E27FC236}">
                    <a16:creationId xmlns:a16="http://schemas.microsoft.com/office/drawing/2014/main" id="{053AF154-86C8-1ED0-7C83-E81512288B9D}"/>
                  </a:ext>
                </a:extLst>
              </p:cNvPr>
              <p:cNvSpPr txBox="1">
                <a:spLocks noRot="1" noChangeAspect="1" noMove="1" noResize="1" noEditPoints="1" noAdjustHandles="1" noChangeArrowheads="1" noChangeShapeType="1" noTextEdit="1"/>
              </p:cNvSpPr>
              <p:nvPr/>
            </p:nvSpPr>
            <p:spPr>
              <a:xfrm>
                <a:off x="1278058" y="4818684"/>
                <a:ext cx="2185830" cy="400110"/>
              </a:xfrm>
              <a:prstGeom prst="rect">
                <a:avLst/>
              </a:prstGeom>
              <a:blipFill>
                <a:blip r:embed="rId12"/>
                <a:stretch>
                  <a:fillRect t="-7576" b="-25758"/>
                </a:stretch>
              </a:blipFill>
            </p:spPr>
            <p:txBody>
              <a:bodyPr/>
              <a:lstStyle/>
              <a:p>
                <a:r>
                  <a:rPr lang="en-GB">
                    <a:noFill/>
                  </a:rPr>
                  <a:t> </a:t>
                </a:r>
              </a:p>
            </p:txBody>
          </p:sp>
        </mc:Fallback>
      </mc:AlternateContent>
      <p:pic>
        <p:nvPicPr>
          <p:cNvPr id="40"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C3FE77F4-B69F-3C2A-B6C2-EDED8359D8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573" y="5218794"/>
            <a:ext cx="582235" cy="5822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solated Christmas Simple Icon For Festive Designs Gift Box Vector, Present,  Year, Isolated PNG and Vector with Transparent Background for Free Download">
            <a:extLst>
              <a:ext uri="{FF2B5EF4-FFF2-40B4-BE49-F238E27FC236}">
                <a16:creationId xmlns:a16="http://schemas.microsoft.com/office/drawing/2014/main" id="{B5762FC0-1AC9-4300-1726-DB5E966682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232" y="5218794"/>
            <a:ext cx="582235" cy="582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AC1D60B-1377-CDCD-823B-6CD8122FDB63}"/>
                  </a:ext>
                </a:extLst>
              </p:cNvPr>
              <p:cNvSpPr txBox="1"/>
              <p:nvPr/>
            </p:nvSpPr>
            <p:spPr>
              <a:xfrm>
                <a:off x="1278058" y="5349439"/>
                <a:ext cx="2185830" cy="400110"/>
              </a:xfrm>
              <a:prstGeom prst="rect">
                <a:avLst/>
              </a:prstGeom>
              <a:noFill/>
            </p:spPr>
            <p:txBody>
              <a:bodyPr wrap="square" rtlCol="0">
                <a:spAutoFit/>
              </a:bodyPr>
              <a:lstStyle/>
              <a:p>
                <a:r>
                  <a:rPr lang="en-GB" sz="2000" b="0" dirty="0">
                    <a:solidFill>
                      <a:schemeClr val="tx1"/>
                    </a:solidFill>
                  </a:rPr>
                  <a:t>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46 g</a:t>
                </a:r>
              </a:p>
            </p:txBody>
          </p:sp>
        </mc:Choice>
        <mc:Fallback xmlns="">
          <p:sp>
            <p:nvSpPr>
              <p:cNvPr id="42" name="TextBox 41">
                <a:extLst>
                  <a:ext uri="{FF2B5EF4-FFF2-40B4-BE49-F238E27FC236}">
                    <a16:creationId xmlns:a16="http://schemas.microsoft.com/office/drawing/2014/main" id="{FAC1D60B-1377-CDCD-823B-6CD8122FDB63}"/>
                  </a:ext>
                </a:extLst>
              </p:cNvPr>
              <p:cNvSpPr txBox="1">
                <a:spLocks noRot="1" noChangeAspect="1" noMove="1" noResize="1" noEditPoints="1" noAdjustHandles="1" noChangeArrowheads="1" noChangeShapeType="1" noTextEdit="1"/>
              </p:cNvSpPr>
              <p:nvPr/>
            </p:nvSpPr>
            <p:spPr>
              <a:xfrm>
                <a:off x="1278058" y="5349439"/>
                <a:ext cx="2185830" cy="400110"/>
              </a:xfrm>
              <a:prstGeom prst="rect">
                <a:avLst/>
              </a:prstGeom>
              <a:blipFill>
                <a:blip r:embed="rId13"/>
                <a:stretch>
                  <a:fillRect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12E2555-6381-D356-7981-4F42E6580366}"/>
                  </a:ext>
                </a:extLst>
              </p:cNvPr>
              <p:cNvSpPr txBox="1"/>
              <p:nvPr/>
            </p:nvSpPr>
            <p:spPr>
              <a:xfrm>
                <a:off x="1278058" y="6039990"/>
                <a:ext cx="2185830" cy="400110"/>
              </a:xfrm>
              <a:prstGeom prst="rect">
                <a:avLst/>
              </a:prstGeom>
              <a:noFill/>
            </p:spPr>
            <p:txBody>
              <a:bodyPr wrap="square" rtlCol="0">
                <a:spAutoFit/>
              </a:bodyPr>
              <a:lstStyle/>
              <a:p>
                <a:r>
                  <a:rPr lang="en-GB" sz="2000" b="0" dirty="0">
                    <a:solidFill>
                      <a:schemeClr val="tx1"/>
                    </a:solidFill>
                  </a:rPr>
                  <a:t> </a:t>
                </a:r>
                <a14:m>
                  <m:oMath xmlns:m="http://schemas.openxmlformats.org/officeDocument/2006/math">
                    <m:r>
                      <a:rPr lang="en-GB" sz="2000" b="0" i="1" dirty="0" smtClean="0">
                        <a:solidFill>
                          <a:schemeClr val="tx1"/>
                        </a:solidFill>
                        <a:latin typeface="Cambria Math" panose="02040503050406030204" pitchFamily="18" charset="0"/>
                      </a:rPr>
                      <m:t>=</m:t>
                    </m:r>
                  </m:oMath>
                </a14:m>
                <a:r>
                  <a:rPr lang="en-GB" sz="2000" b="0" dirty="0">
                    <a:solidFill>
                      <a:schemeClr val="tx1"/>
                    </a:solidFill>
                  </a:rPr>
                  <a:t> 46 g</a:t>
                </a:r>
              </a:p>
            </p:txBody>
          </p:sp>
        </mc:Choice>
        <mc:Fallback xmlns="">
          <p:sp>
            <p:nvSpPr>
              <p:cNvPr id="44" name="TextBox 43">
                <a:extLst>
                  <a:ext uri="{FF2B5EF4-FFF2-40B4-BE49-F238E27FC236}">
                    <a16:creationId xmlns:a16="http://schemas.microsoft.com/office/drawing/2014/main" id="{D12E2555-6381-D356-7981-4F42E6580366}"/>
                  </a:ext>
                </a:extLst>
              </p:cNvPr>
              <p:cNvSpPr txBox="1">
                <a:spLocks noRot="1" noChangeAspect="1" noMove="1" noResize="1" noEditPoints="1" noAdjustHandles="1" noChangeArrowheads="1" noChangeShapeType="1" noTextEdit="1"/>
              </p:cNvSpPr>
              <p:nvPr/>
            </p:nvSpPr>
            <p:spPr>
              <a:xfrm>
                <a:off x="1278058" y="6039990"/>
                <a:ext cx="2185830" cy="400110"/>
              </a:xfrm>
              <a:prstGeom prst="rect">
                <a:avLst/>
              </a:prstGeom>
              <a:blipFill>
                <a:blip r:embed="rId14"/>
                <a:stretch>
                  <a:fillRect t="-9231" b="-27692"/>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79539921-0F76-A8C4-CFD1-7438D178F904}"/>
              </a:ext>
            </a:extLst>
          </p:cNvPr>
          <p:cNvSpPr txBox="1"/>
          <p:nvPr/>
        </p:nvSpPr>
        <p:spPr>
          <a:xfrm>
            <a:off x="3120394" y="2758335"/>
            <a:ext cx="2650620" cy="400110"/>
          </a:xfrm>
          <a:prstGeom prst="rect">
            <a:avLst/>
          </a:prstGeom>
          <a:noFill/>
        </p:spPr>
        <p:txBody>
          <a:bodyPr wrap="square" rtlCol="0">
            <a:spAutoFit/>
          </a:bodyPr>
          <a:lstStyle/>
          <a:p>
            <a:r>
              <a:rPr lang="en-GB" sz="2000" dirty="0"/>
              <a:t>We now know:</a:t>
            </a:r>
            <a:endParaRPr lang="en-GB" sz="2000" b="0"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46E7BDE-0322-D823-D4E3-D6E48317F6F3}"/>
                  </a:ext>
                </a:extLst>
              </p:cNvPr>
              <p:cNvSpPr txBox="1"/>
              <p:nvPr/>
            </p:nvSpPr>
            <p:spPr>
              <a:xfrm>
                <a:off x="3801881" y="3447970"/>
                <a:ext cx="60056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m:t>
                      </m:r>
                    </m:oMath>
                  </m:oMathPara>
                </a14:m>
                <a:endParaRPr lang="en-GB" sz="2000" b="0" dirty="0">
                  <a:solidFill>
                    <a:schemeClr val="tx1"/>
                  </a:solidFill>
                </a:endParaRPr>
              </a:p>
            </p:txBody>
          </p:sp>
        </mc:Choice>
        <mc:Fallback xmlns="">
          <p:sp>
            <p:nvSpPr>
              <p:cNvPr id="47" name="TextBox 46">
                <a:extLst>
                  <a:ext uri="{FF2B5EF4-FFF2-40B4-BE49-F238E27FC236}">
                    <a16:creationId xmlns:a16="http://schemas.microsoft.com/office/drawing/2014/main" id="{346E7BDE-0322-D823-D4E3-D6E48317F6F3}"/>
                  </a:ext>
                </a:extLst>
              </p:cNvPr>
              <p:cNvSpPr txBox="1">
                <a:spLocks noRot="1" noChangeAspect="1" noMove="1" noResize="1" noEditPoints="1" noAdjustHandles="1" noChangeArrowheads="1" noChangeShapeType="1" noTextEdit="1"/>
              </p:cNvSpPr>
              <p:nvPr/>
            </p:nvSpPr>
            <p:spPr>
              <a:xfrm>
                <a:off x="3801881" y="3447970"/>
                <a:ext cx="600561" cy="400110"/>
              </a:xfrm>
              <a:prstGeom prst="rect">
                <a:avLst/>
              </a:prstGeom>
              <a:blipFill>
                <a:blip r:embed="rId15"/>
                <a:stretch>
                  <a:fillRect/>
                </a:stretch>
              </a:blipFill>
            </p:spPr>
            <p:txBody>
              <a:bodyPr/>
              <a:lstStyle/>
              <a:p>
                <a:r>
                  <a:rPr lang="en-GB">
                    <a:noFill/>
                  </a:rPr>
                  <a:t> </a:t>
                </a:r>
              </a:p>
            </p:txBody>
          </p:sp>
        </mc:Fallback>
      </mc:AlternateContent>
      <p:grpSp>
        <p:nvGrpSpPr>
          <p:cNvPr id="48" name="Group 47">
            <a:extLst>
              <a:ext uri="{FF2B5EF4-FFF2-40B4-BE49-F238E27FC236}">
                <a16:creationId xmlns:a16="http://schemas.microsoft.com/office/drawing/2014/main" id="{B7AF13F4-F560-9544-119C-8A8F01B21C02}"/>
              </a:ext>
            </a:extLst>
          </p:cNvPr>
          <p:cNvGrpSpPr/>
          <p:nvPr/>
        </p:nvGrpSpPr>
        <p:grpSpPr>
          <a:xfrm>
            <a:off x="4166962" y="3213047"/>
            <a:ext cx="996456" cy="796462"/>
            <a:chOff x="-658871" y="1639156"/>
            <a:chExt cx="2705100" cy="2162175"/>
          </a:xfrm>
        </p:grpSpPr>
        <p:pic>
          <p:nvPicPr>
            <p:cNvPr id="49" name="Picture 48" descr="Logo&#10;&#10;Description automatically generated">
              <a:extLst>
                <a:ext uri="{FF2B5EF4-FFF2-40B4-BE49-F238E27FC236}">
                  <a16:creationId xmlns:a16="http://schemas.microsoft.com/office/drawing/2014/main" id="{F1122465-BDE0-9418-D855-79D8B90AE145}"/>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50" name="Rectangle 49">
              <a:extLst>
                <a:ext uri="{FF2B5EF4-FFF2-40B4-BE49-F238E27FC236}">
                  <a16:creationId xmlns:a16="http://schemas.microsoft.com/office/drawing/2014/main" id="{A150D2BC-2EBA-CC5D-D98D-6CCC9C9006A5}"/>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47CF0B6C-7766-C47B-A3AA-6FACCCAE82D7}"/>
                </a:ext>
              </a:extLst>
            </p:cNvPr>
            <p:cNvSpPr txBox="1"/>
            <p:nvPr/>
          </p:nvSpPr>
          <p:spPr>
            <a:xfrm>
              <a:off x="13705" y="2555559"/>
              <a:ext cx="1783014" cy="848510"/>
            </a:xfrm>
            <a:prstGeom prst="rect">
              <a:avLst/>
            </a:prstGeom>
            <a:noFill/>
          </p:spPr>
          <p:txBody>
            <a:bodyPr wrap="square" rtlCol="0">
              <a:spAutoFit/>
            </a:bodyPr>
            <a:lstStyle/>
            <a:p>
              <a:r>
                <a:rPr lang="en-GB" sz="1600" b="1" dirty="0">
                  <a:solidFill>
                    <a:schemeClr val="bg1"/>
                  </a:solidFill>
                  <a:latin typeface="Comic Sans MS" panose="030F0702030302020204" pitchFamily="66" charset="0"/>
                </a:rPr>
                <a:t>1</a:t>
              </a:r>
              <a:r>
                <a:rPr lang="en-GB" sz="1600" b="1" spc="400" dirty="0">
                  <a:solidFill>
                    <a:schemeClr val="bg1"/>
                  </a:solidFill>
                  <a:latin typeface="Comic Sans MS" panose="030F0702030302020204" pitchFamily="66" charset="0"/>
                </a:rPr>
                <a:t>0g</a:t>
              </a:r>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BF98F4-FAF7-1A5B-F48C-1CCDF5DD91CD}"/>
                  </a:ext>
                </a:extLst>
              </p:cNvPr>
              <p:cNvSpPr txBox="1"/>
              <p:nvPr/>
            </p:nvSpPr>
            <p:spPr>
              <a:xfrm>
                <a:off x="5102413" y="3447970"/>
                <a:ext cx="60056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m:t>
                      </m:r>
                    </m:oMath>
                  </m:oMathPara>
                </a14:m>
                <a:endParaRPr lang="en-GB" sz="2000" b="0" dirty="0">
                  <a:solidFill>
                    <a:schemeClr val="tx1"/>
                  </a:solidFill>
                </a:endParaRPr>
              </a:p>
            </p:txBody>
          </p:sp>
        </mc:Choice>
        <mc:Fallback xmlns="">
          <p:sp>
            <p:nvSpPr>
              <p:cNvPr id="52" name="TextBox 51">
                <a:extLst>
                  <a:ext uri="{FF2B5EF4-FFF2-40B4-BE49-F238E27FC236}">
                    <a16:creationId xmlns:a16="http://schemas.microsoft.com/office/drawing/2014/main" id="{BCBF98F4-FAF7-1A5B-F48C-1CCDF5DD91CD}"/>
                  </a:ext>
                </a:extLst>
              </p:cNvPr>
              <p:cNvSpPr txBox="1">
                <a:spLocks noRot="1" noChangeAspect="1" noMove="1" noResize="1" noEditPoints="1" noAdjustHandles="1" noChangeArrowheads="1" noChangeShapeType="1" noTextEdit="1"/>
              </p:cNvSpPr>
              <p:nvPr/>
            </p:nvSpPr>
            <p:spPr>
              <a:xfrm>
                <a:off x="5102413" y="3447970"/>
                <a:ext cx="600561" cy="400110"/>
              </a:xfrm>
              <a:prstGeom prst="rect">
                <a:avLst/>
              </a:prstGeom>
              <a:blipFill>
                <a:blip r:embed="rId16"/>
                <a:stretch>
                  <a:fillRect/>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FAB8B8A5-7F5B-5AC1-3B6A-D2199D0A1EC2}"/>
              </a:ext>
            </a:extLst>
          </p:cNvPr>
          <p:cNvSpPr txBox="1"/>
          <p:nvPr/>
        </p:nvSpPr>
        <p:spPr>
          <a:xfrm>
            <a:off x="5420017" y="3447970"/>
            <a:ext cx="2257608" cy="400110"/>
          </a:xfrm>
          <a:prstGeom prst="rect">
            <a:avLst/>
          </a:prstGeom>
          <a:noFill/>
        </p:spPr>
        <p:txBody>
          <a:bodyPr wrap="square" rtlCol="0">
            <a:spAutoFit/>
          </a:bodyPr>
          <a:lstStyle/>
          <a:p>
            <a:r>
              <a:rPr lang="en-GB" sz="2000" b="0" dirty="0"/>
              <a:t>  46 g + 10 g</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2BDEFE7-0309-1B92-1AAC-C129110AD828}"/>
                  </a:ext>
                </a:extLst>
              </p:cNvPr>
              <p:cNvSpPr txBox="1"/>
              <p:nvPr/>
            </p:nvSpPr>
            <p:spPr>
              <a:xfrm>
                <a:off x="3801881" y="4257477"/>
                <a:ext cx="60056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m:t>
                      </m:r>
                    </m:oMath>
                  </m:oMathPara>
                </a14:m>
                <a:endParaRPr lang="en-GB" sz="2000" b="0" dirty="0">
                  <a:solidFill>
                    <a:schemeClr val="tx1"/>
                  </a:solidFill>
                </a:endParaRPr>
              </a:p>
            </p:txBody>
          </p:sp>
        </mc:Choice>
        <mc:Fallback xmlns="">
          <p:sp>
            <p:nvSpPr>
              <p:cNvPr id="55" name="TextBox 54">
                <a:extLst>
                  <a:ext uri="{FF2B5EF4-FFF2-40B4-BE49-F238E27FC236}">
                    <a16:creationId xmlns:a16="http://schemas.microsoft.com/office/drawing/2014/main" id="{E2BDEFE7-0309-1B92-1AAC-C129110AD828}"/>
                  </a:ext>
                </a:extLst>
              </p:cNvPr>
              <p:cNvSpPr txBox="1">
                <a:spLocks noRot="1" noChangeAspect="1" noMove="1" noResize="1" noEditPoints="1" noAdjustHandles="1" noChangeArrowheads="1" noChangeShapeType="1" noTextEdit="1"/>
              </p:cNvSpPr>
              <p:nvPr/>
            </p:nvSpPr>
            <p:spPr>
              <a:xfrm>
                <a:off x="3801881" y="4257477"/>
                <a:ext cx="600561" cy="400110"/>
              </a:xfrm>
              <a:prstGeom prst="rect">
                <a:avLst/>
              </a:prstGeom>
              <a:blipFill>
                <a:blip r:embed="rId17"/>
                <a:stretch>
                  <a:fillRect/>
                </a:stretch>
              </a:blipFill>
            </p:spPr>
            <p:txBody>
              <a:bodyPr/>
              <a:lstStyle/>
              <a:p>
                <a:r>
                  <a:rPr lang="en-GB">
                    <a:noFill/>
                  </a:rPr>
                  <a:t> </a:t>
                </a:r>
              </a:p>
            </p:txBody>
          </p:sp>
        </mc:Fallback>
      </mc:AlternateContent>
      <p:grpSp>
        <p:nvGrpSpPr>
          <p:cNvPr id="56" name="Group 55">
            <a:extLst>
              <a:ext uri="{FF2B5EF4-FFF2-40B4-BE49-F238E27FC236}">
                <a16:creationId xmlns:a16="http://schemas.microsoft.com/office/drawing/2014/main" id="{468947F5-8CC8-7221-976D-16C15BE6C621}"/>
              </a:ext>
            </a:extLst>
          </p:cNvPr>
          <p:cNvGrpSpPr/>
          <p:nvPr/>
        </p:nvGrpSpPr>
        <p:grpSpPr>
          <a:xfrm>
            <a:off x="4166962" y="4022554"/>
            <a:ext cx="996456" cy="796462"/>
            <a:chOff x="-658871" y="1639156"/>
            <a:chExt cx="2705100" cy="2162175"/>
          </a:xfrm>
        </p:grpSpPr>
        <p:pic>
          <p:nvPicPr>
            <p:cNvPr id="57" name="Picture 56" descr="Logo&#10;&#10;Description automatically generated">
              <a:extLst>
                <a:ext uri="{FF2B5EF4-FFF2-40B4-BE49-F238E27FC236}">
                  <a16:creationId xmlns:a16="http://schemas.microsoft.com/office/drawing/2014/main" id="{ECCC27C6-1E4E-81AD-F77B-E852EA7857B4}"/>
                </a:ext>
              </a:extLst>
            </p:cNvPr>
            <p:cNvPicPr>
              <a:picLocks noChangeAspect="1"/>
            </p:cNvPicPr>
            <p:nvPr/>
          </p:nvPicPr>
          <p:blipFill>
            <a:blip r:embed="rId3"/>
            <a:stretch>
              <a:fillRect/>
            </a:stretch>
          </p:blipFill>
          <p:spPr>
            <a:xfrm>
              <a:off x="-658871" y="1639156"/>
              <a:ext cx="2705100" cy="2162175"/>
            </a:xfrm>
            <a:prstGeom prst="rect">
              <a:avLst/>
            </a:prstGeom>
          </p:spPr>
        </p:pic>
        <p:sp>
          <p:nvSpPr>
            <p:cNvPr id="58" name="Rectangle 57">
              <a:extLst>
                <a:ext uri="{FF2B5EF4-FFF2-40B4-BE49-F238E27FC236}">
                  <a16:creationId xmlns:a16="http://schemas.microsoft.com/office/drawing/2014/main" id="{E0FE45AA-7AA6-DA0D-08C3-7B08E6DFAF42}"/>
                </a:ext>
              </a:extLst>
            </p:cNvPr>
            <p:cNvSpPr/>
            <p:nvPr/>
          </p:nvSpPr>
          <p:spPr>
            <a:xfrm>
              <a:off x="249980" y="2668304"/>
              <a:ext cx="1091278" cy="62302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B152E6B2-A7B5-33AD-F4CF-39E7E03E4334}"/>
                </a:ext>
              </a:extLst>
            </p:cNvPr>
            <p:cNvSpPr txBox="1"/>
            <p:nvPr/>
          </p:nvSpPr>
          <p:spPr>
            <a:xfrm>
              <a:off x="13705" y="2555559"/>
              <a:ext cx="1783014" cy="848510"/>
            </a:xfrm>
            <a:prstGeom prst="rect">
              <a:avLst/>
            </a:prstGeom>
            <a:noFill/>
          </p:spPr>
          <p:txBody>
            <a:bodyPr wrap="square" rtlCol="0">
              <a:spAutoFit/>
            </a:bodyPr>
            <a:lstStyle/>
            <a:p>
              <a:r>
                <a:rPr lang="en-GB" sz="1600" b="1" dirty="0">
                  <a:solidFill>
                    <a:schemeClr val="bg1"/>
                  </a:solidFill>
                  <a:latin typeface="Comic Sans MS" panose="030F0702030302020204" pitchFamily="66" charset="0"/>
                </a:rPr>
                <a:t>1</a:t>
              </a:r>
              <a:r>
                <a:rPr lang="en-GB" sz="1600" b="1" spc="400" dirty="0">
                  <a:solidFill>
                    <a:schemeClr val="bg1"/>
                  </a:solidFill>
                  <a:latin typeface="Comic Sans MS" panose="030F0702030302020204" pitchFamily="66" charset="0"/>
                </a:rPr>
                <a:t>0g</a:t>
              </a:r>
            </a:p>
          </p:txBody>
        </p: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3E39EB6-C914-9053-0EB6-CAA58DDF4FD3}"/>
                  </a:ext>
                </a:extLst>
              </p:cNvPr>
              <p:cNvSpPr txBox="1"/>
              <p:nvPr/>
            </p:nvSpPr>
            <p:spPr>
              <a:xfrm>
                <a:off x="5102413" y="4257477"/>
                <a:ext cx="60056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m:t>
                      </m:r>
                    </m:oMath>
                  </m:oMathPara>
                </a14:m>
                <a:endParaRPr lang="en-GB" sz="2000" b="0" dirty="0">
                  <a:solidFill>
                    <a:schemeClr val="tx1"/>
                  </a:solidFill>
                </a:endParaRPr>
              </a:p>
            </p:txBody>
          </p:sp>
        </mc:Choice>
        <mc:Fallback xmlns="">
          <p:sp>
            <p:nvSpPr>
              <p:cNvPr id="60" name="TextBox 59">
                <a:extLst>
                  <a:ext uri="{FF2B5EF4-FFF2-40B4-BE49-F238E27FC236}">
                    <a16:creationId xmlns:a16="http://schemas.microsoft.com/office/drawing/2014/main" id="{F3E39EB6-C914-9053-0EB6-CAA58DDF4FD3}"/>
                  </a:ext>
                </a:extLst>
              </p:cNvPr>
              <p:cNvSpPr txBox="1">
                <a:spLocks noRot="1" noChangeAspect="1" noMove="1" noResize="1" noEditPoints="1" noAdjustHandles="1" noChangeArrowheads="1" noChangeShapeType="1" noTextEdit="1"/>
              </p:cNvSpPr>
              <p:nvPr/>
            </p:nvSpPr>
            <p:spPr>
              <a:xfrm>
                <a:off x="5102413" y="4257477"/>
                <a:ext cx="600561" cy="400110"/>
              </a:xfrm>
              <a:prstGeom prst="rect">
                <a:avLst/>
              </a:prstGeom>
              <a:blipFill>
                <a:blip r:embed="rId18"/>
                <a:stretch>
                  <a:fillRect/>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97784FC9-A353-6C73-8FC3-7E889056656B}"/>
              </a:ext>
            </a:extLst>
          </p:cNvPr>
          <p:cNvSpPr txBox="1"/>
          <p:nvPr/>
        </p:nvSpPr>
        <p:spPr>
          <a:xfrm>
            <a:off x="5450296" y="4257477"/>
            <a:ext cx="2257608" cy="400110"/>
          </a:xfrm>
          <a:prstGeom prst="rect">
            <a:avLst/>
          </a:prstGeom>
          <a:noFill/>
        </p:spPr>
        <p:txBody>
          <a:bodyPr wrap="square" rtlCol="0">
            <a:spAutoFit/>
          </a:bodyPr>
          <a:lstStyle/>
          <a:p>
            <a:r>
              <a:rPr lang="en-GB" sz="2000" b="0" dirty="0"/>
              <a:t>  56 g</a:t>
            </a:r>
          </a:p>
        </p:txBody>
      </p:sp>
      <p:sp>
        <p:nvSpPr>
          <p:cNvPr id="62" name="TextBox 61">
            <a:extLst>
              <a:ext uri="{FF2B5EF4-FFF2-40B4-BE49-F238E27FC236}">
                <a16:creationId xmlns:a16="http://schemas.microsoft.com/office/drawing/2014/main" id="{EC57DED8-0DBD-8289-12E6-37141A0213A3}"/>
              </a:ext>
            </a:extLst>
          </p:cNvPr>
          <p:cNvSpPr txBox="1"/>
          <p:nvPr/>
        </p:nvSpPr>
        <p:spPr>
          <a:xfrm>
            <a:off x="3215607" y="4850548"/>
            <a:ext cx="2257608" cy="400110"/>
          </a:xfrm>
          <a:prstGeom prst="rect">
            <a:avLst/>
          </a:prstGeom>
          <a:noFill/>
        </p:spPr>
        <p:txBody>
          <a:bodyPr wrap="square" rtlCol="0">
            <a:spAutoFit/>
          </a:bodyPr>
          <a:lstStyle/>
          <a:p>
            <a:r>
              <a:rPr lang="en-GB" sz="2000" dirty="0"/>
              <a:t>Therefore:</a:t>
            </a:r>
            <a:endParaRPr lang="en-GB" sz="2000" b="0" dirty="0"/>
          </a:p>
        </p:txBody>
      </p:sp>
      <p:sp>
        <p:nvSpPr>
          <p:cNvPr id="68" name="TextBox 67">
            <a:extLst>
              <a:ext uri="{FF2B5EF4-FFF2-40B4-BE49-F238E27FC236}">
                <a16:creationId xmlns:a16="http://schemas.microsoft.com/office/drawing/2014/main" id="{B497FA1F-CA18-723C-2179-E619221130D4}"/>
              </a:ext>
            </a:extLst>
          </p:cNvPr>
          <p:cNvSpPr txBox="1"/>
          <p:nvPr/>
        </p:nvSpPr>
        <p:spPr>
          <a:xfrm>
            <a:off x="3170009" y="5676340"/>
            <a:ext cx="2257608" cy="400110"/>
          </a:xfrm>
          <a:prstGeom prst="rect">
            <a:avLst/>
          </a:prstGeom>
          <a:noFill/>
        </p:spPr>
        <p:txBody>
          <a:bodyPr wrap="square" rtlCol="0">
            <a:spAutoFit/>
          </a:bodyPr>
          <a:lstStyle/>
          <a:p>
            <a:r>
              <a:rPr lang="en-GB" sz="2000" b="0" dirty="0"/>
              <a:t>  56 g</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ABD6663-2F7A-1870-06EE-37EE05F521C7}"/>
                  </a:ext>
                </a:extLst>
              </p:cNvPr>
              <p:cNvSpPr txBox="1"/>
              <p:nvPr/>
            </p:nvSpPr>
            <p:spPr>
              <a:xfrm>
                <a:off x="3822815" y="5674828"/>
                <a:ext cx="60056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m:t>
                      </m:r>
                    </m:oMath>
                  </m:oMathPara>
                </a14:m>
                <a:endParaRPr lang="en-GB" sz="2000" b="0" dirty="0">
                  <a:solidFill>
                    <a:schemeClr val="tx1"/>
                  </a:solidFill>
                </a:endParaRPr>
              </a:p>
            </p:txBody>
          </p:sp>
        </mc:Choice>
        <mc:Fallback xmlns="">
          <p:sp>
            <p:nvSpPr>
              <p:cNvPr id="69" name="TextBox 68">
                <a:extLst>
                  <a:ext uri="{FF2B5EF4-FFF2-40B4-BE49-F238E27FC236}">
                    <a16:creationId xmlns:a16="http://schemas.microsoft.com/office/drawing/2014/main" id="{3ABD6663-2F7A-1870-06EE-37EE05F521C7}"/>
                  </a:ext>
                </a:extLst>
              </p:cNvPr>
              <p:cNvSpPr txBox="1">
                <a:spLocks noRot="1" noChangeAspect="1" noMove="1" noResize="1" noEditPoints="1" noAdjustHandles="1" noChangeArrowheads="1" noChangeShapeType="1" noTextEdit="1"/>
              </p:cNvSpPr>
              <p:nvPr/>
            </p:nvSpPr>
            <p:spPr>
              <a:xfrm>
                <a:off x="3822815" y="5674828"/>
                <a:ext cx="600561" cy="400110"/>
              </a:xfrm>
              <a:prstGeom prst="rect">
                <a:avLst/>
              </a:prstGeom>
              <a:blipFill>
                <a:blip r:embed="rId19"/>
                <a:stretch>
                  <a:fillRect/>
                </a:stretch>
              </a:blipFill>
            </p:spPr>
            <p:txBody>
              <a:bodyPr/>
              <a:lstStyle/>
              <a:p>
                <a:r>
                  <a:rPr lang="en-GB">
                    <a:noFill/>
                  </a:rPr>
                  <a:t> </a:t>
                </a:r>
              </a:p>
            </p:txBody>
          </p:sp>
        </mc:Fallback>
      </mc:AlternateContent>
      <p:pic>
        <p:nvPicPr>
          <p:cNvPr id="71" name="Picture 4" descr="Christmas present simple icon for Royalty Free Vector Image">
            <a:extLst>
              <a:ext uri="{FF2B5EF4-FFF2-40B4-BE49-F238E27FC236}">
                <a16:creationId xmlns:a16="http://schemas.microsoft.com/office/drawing/2014/main" id="{F2B53DF1-5D45-5003-E5E4-28D8285749D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230"/>
          <a:stretch/>
        </p:blipFill>
        <p:spPr bwMode="auto">
          <a:xfrm>
            <a:off x="4204512" y="5289360"/>
            <a:ext cx="996456" cy="91227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8DF90697-B79C-1BE0-856C-5C27C4802629}"/>
              </a:ext>
            </a:extLst>
          </p:cNvPr>
          <p:cNvSpPr/>
          <p:nvPr/>
        </p:nvSpPr>
        <p:spPr>
          <a:xfrm>
            <a:off x="7188022" y="3364113"/>
            <a:ext cx="830272" cy="500985"/>
          </a:xfrm>
          <a:prstGeom prst="rect">
            <a:avLst/>
          </a:prstGeom>
          <a:solidFill>
            <a:srgbClr val="01FF0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23 g</a:t>
            </a:r>
          </a:p>
        </p:txBody>
      </p:sp>
      <p:sp>
        <p:nvSpPr>
          <p:cNvPr id="82" name="Rectangle 81">
            <a:extLst>
              <a:ext uri="{FF2B5EF4-FFF2-40B4-BE49-F238E27FC236}">
                <a16:creationId xmlns:a16="http://schemas.microsoft.com/office/drawing/2014/main" id="{5B4A0C63-49BA-67DC-17E4-94CEE9653E48}"/>
              </a:ext>
            </a:extLst>
          </p:cNvPr>
          <p:cNvSpPr/>
          <p:nvPr/>
        </p:nvSpPr>
        <p:spPr>
          <a:xfrm>
            <a:off x="7188022" y="4172130"/>
            <a:ext cx="830272" cy="500985"/>
          </a:xfrm>
          <a:prstGeom prst="rect">
            <a:avLst/>
          </a:prstGeom>
          <a:solidFill>
            <a:srgbClr val="01FF0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23 g</a:t>
            </a:r>
          </a:p>
        </p:txBody>
      </p:sp>
      <p:sp>
        <p:nvSpPr>
          <p:cNvPr id="83" name="Rectangle 82">
            <a:extLst>
              <a:ext uri="{FF2B5EF4-FFF2-40B4-BE49-F238E27FC236}">
                <a16:creationId xmlns:a16="http://schemas.microsoft.com/office/drawing/2014/main" id="{5B81B411-8F5C-E7BE-6343-81A3581E2ECF}"/>
              </a:ext>
            </a:extLst>
          </p:cNvPr>
          <p:cNvSpPr/>
          <p:nvPr/>
        </p:nvSpPr>
        <p:spPr>
          <a:xfrm>
            <a:off x="8024313" y="4172130"/>
            <a:ext cx="830272" cy="500985"/>
          </a:xfrm>
          <a:prstGeom prst="rect">
            <a:avLst/>
          </a:prstGeom>
          <a:solidFill>
            <a:srgbClr val="01FF0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23 g</a:t>
            </a:r>
          </a:p>
        </p:txBody>
      </p:sp>
      <p:sp>
        <p:nvSpPr>
          <p:cNvPr id="84" name="Rectangle 83">
            <a:extLst>
              <a:ext uri="{FF2B5EF4-FFF2-40B4-BE49-F238E27FC236}">
                <a16:creationId xmlns:a16="http://schemas.microsoft.com/office/drawing/2014/main" id="{8BD85369-5679-D82A-EACA-02812C212A78}"/>
              </a:ext>
            </a:extLst>
          </p:cNvPr>
          <p:cNvSpPr/>
          <p:nvPr/>
        </p:nvSpPr>
        <p:spPr>
          <a:xfrm>
            <a:off x="7188022" y="4661593"/>
            <a:ext cx="1666563" cy="500985"/>
          </a:xfrm>
          <a:prstGeom prst="rect">
            <a:avLst/>
          </a:prstGeom>
          <a:solidFill>
            <a:srgbClr val="FE0000"/>
          </a:solidFill>
          <a:ln>
            <a:solidFill>
              <a:srgbClr val="74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46 g</a:t>
            </a:r>
          </a:p>
        </p:txBody>
      </p:sp>
      <p:sp>
        <p:nvSpPr>
          <p:cNvPr id="85" name="Rectangle 84">
            <a:extLst>
              <a:ext uri="{FF2B5EF4-FFF2-40B4-BE49-F238E27FC236}">
                <a16:creationId xmlns:a16="http://schemas.microsoft.com/office/drawing/2014/main" id="{FDBD0209-BAE0-8581-4563-57AB30D5B346}"/>
              </a:ext>
            </a:extLst>
          </p:cNvPr>
          <p:cNvSpPr/>
          <p:nvPr/>
        </p:nvSpPr>
        <p:spPr>
          <a:xfrm>
            <a:off x="7188022" y="5466554"/>
            <a:ext cx="1666563" cy="500985"/>
          </a:xfrm>
          <a:prstGeom prst="rect">
            <a:avLst/>
          </a:prstGeom>
          <a:solidFill>
            <a:srgbClr val="FE0000"/>
          </a:solidFill>
          <a:ln>
            <a:solidFill>
              <a:srgbClr val="74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46 g</a:t>
            </a:r>
          </a:p>
        </p:txBody>
      </p:sp>
      <p:sp>
        <p:nvSpPr>
          <p:cNvPr id="86" name="Rectangle 85">
            <a:extLst>
              <a:ext uri="{FF2B5EF4-FFF2-40B4-BE49-F238E27FC236}">
                <a16:creationId xmlns:a16="http://schemas.microsoft.com/office/drawing/2014/main" id="{813C5A38-0C70-1083-6A99-C8EF2D5F4677}"/>
              </a:ext>
            </a:extLst>
          </p:cNvPr>
          <p:cNvSpPr/>
          <p:nvPr/>
        </p:nvSpPr>
        <p:spPr>
          <a:xfrm>
            <a:off x="8854009" y="5466553"/>
            <a:ext cx="634463" cy="50098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10 g</a:t>
            </a:r>
          </a:p>
        </p:txBody>
      </p:sp>
      <p:sp>
        <p:nvSpPr>
          <p:cNvPr id="87" name="Rectangle 86">
            <a:extLst>
              <a:ext uri="{FF2B5EF4-FFF2-40B4-BE49-F238E27FC236}">
                <a16:creationId xmlns:a16="http://schemas.microsoft.com/office/drawing/2014/main" id="{5DF7A92D-B03C-F401-661F-954E3F1A72C3}"/>
              </a:ext>
            </a:extLst>
          </p:cNvPr>
          <p:cNvSpPr/>
          <p:nvPr/>
        </p:nvSpPr>
        <p:spPr>
          <a:xfrm>
            <a:off x="7188022" y="5960428"/>
            <a:ext cx="2300450" cy="500985"/>
          </a:xfrm>
          <a:prstGeom prst="rect">
            <a:avLst/>
          </a:prstGeom>
          <a:solidFill>
            <a:srgbClr val="FFFA00"/>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E63"/>
                </a:solidFill>
              </a:rPr>
              <a:t>56 g</a:t>
            </a:r>
          </a:p>
        </p:txBody>
      </p:sp>
      <p:cxnSp>
        <p:nvCxnSpPr>
          <p:cNvPr id="89" name="Straight Connector 88">
            <a:extLst>
              <a:ext uri="{FF2B5EF4-FFF2-40B4-BE49-F238E27FC236}">
                <a16:creationId xmlns:a16="http://schemas.microsoft.com/office/drawing/2014/main" id="{3DC4F283-24F6-0174-F1DE-9448CF4BA6AC}"/>
              </a:ext>
            </a:extLst>
          </p:cNvPr>
          <p:cNvCxnSpPr/>
          <p:nvPr/>
        </p:nvCxnSpPr>
        <p:spPr>
          <a:xfrm>
            <a:off x="6903417" y="2858257"/>
            <a:ext cx="0" cy="362732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ED464C6-EA59-B846-37DE-F3C43ED7E5C4}"/>
              </a:ext>
            </a:extLst>
          </p:cNvPr>
          <p:cNvSpPr txBox="1"/>
          <p:nvPr/>
        </p:nvSpPr>
        <p:spPr>
          <a:xfrm>
            <a:off x="7038386" y="2758335"/>
            <a:ext cx="2650620" cy="400110"/>
          </a:xfrm>
          <a:prstGeom prst="rect">
            <a:avLst/>
          </a:prstGeom>
          <a:noFill/>
        </p:spPr>
        <p:txBody>
          <a:bodyPr wrap="square" rtlCol="0">
            <a:spAutoFit/>
          </a:bodyPr>
          <a:lstStyle/>
          <a:p>
            <a:r>
              <a:rPr lang="en-GB" sz="2000" dirty="0"/>
              <a:t>As a bar model:</a:t>
            </a:r>
            <a:endParaRPr lang="en-GB" sz="2000" b="0" dirty="0"/>
          </a:p>
        </p:txBody>
      </p:sp>
      <p:pic>
        <p:nvPicPr>
          <p:cNvPr id="93" name="Picture 2" descr="Christmas present simple icon for Royalty Free Vector Image">
            <a:extLst>
              <a:ext uri="{FF2B5EF4-FFF2-40B4-BE49-F238E27FC236}">
                <a16:creationId xmlns:a16="http://schemas.microsoft.com/office/drawing/2014/main" id="{F2665E83-6041-4CE7-FB88-B1851823BC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3271050" y="3282311"/>
            <a:ext cx="630710" cy="58083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hristmas present simple icon for Royalty Free Vector Image">
            <a:extLst>
              <a:ext uri="{FF2B5EF4-FFF2-40B4-BE49-F238E27FC236}">
                <a16:creationId xmlns:a16="http://schemas.microsoft.com/office/drawing/2014/main" id="{15E8BC20-C619-6AC4-5F07-C8EEEB0A57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3271050" y="4069543"/>
            <a:ext cx="630710" cy="58083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hristmas present simple icon for Royalty Free Vector Image">
            <a:extLst>
              <a:ext uri="{FF2B5EF4-FFF2-40B4-BE49-F238E27FC236}">
                <a16:creationId xmlns:a16="http://schemas.microsoft.com/office/drawing/2014/main" id="{D3317D7F-0069-7CF7-4174-F27AD9A71C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30"/>
          <a:stretch/>
        </p:blipFill>
        <p:spPr bwMode="auto">
          <a:xfrm>
            <a:off x="509683" y="5855954"/>
            <a:ext cx="630710" cy="58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75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8544412" cy="1143070"/>
          </a:xfrm>
          <a:prstGeom prst="rect">
            <a:avLst/>
          </a:prstGeom>
          <a:noFill/>
        </p:spPr>
        <p:txBody>
          <a:bodyPr wrap="square" rtlCol="0">
            <a:spAutoFit/>
          </a:bodyPr>
          <a:lstStyle/>
          <a:p>
            <a:pPr>
              <a:lnSpc>
                <a:spcPct val="150000"/>
              </a:lnSpc>
            </a:pPr>
            <a:r>
              <a:rPr lang="en-GB" sz="2400" b="0" i="0" u="none" strike="noStrike" baseline="0" dirty="0">
                <a:solidFill>
                  <a:srgbClr val="000000"/>
                </a:solidFill>
                <a:latin typeface="Calibri" panose="020F0502020204030204" pitchFamily="34" charset="0"/>
              </a:rPr>
              <a:t>Santa</a:t>
            </a:r>
            <a:r>
              <a:rPr lang="en-GB" sz="2400" dirty="0">
                <a:solidFill>
                  <a:srgbClr val="000000"/>
                </a:solidFill>
                <a:latin typeface="Calibri" panose="020F0502020204030204" pitchFamily="34" charset="0"/>
              </a:rPr>
              <a:t>, his 9 reindeer </a:t>
            </a:r>
            <a:r>
              <a:rPr lang="en-GB" sz="2400" b="0" i="0" u="none" strike="noStrike" baseline="0" dirty="0">
                <a:solidFill>
                  <a:srgbClr val="000000"/>
                </a:solidFill>
                <a:latin typeface="Calibri" panose="020F0502020204030204" pitchFamily="34" charset="0"/>
              </a:rPr>
              <a:t>and 4 </a:t>
            </a:r>
            <a:r>
              <a:rPr lang="en-GB" sz="2400" dirty="0">
                <a:solidFill>
                  <a:srgbClr val="000000"/>
                </a:solidFill>
                <a:latin typeface="Calibri" panose="020F0502020204030204" pitchFamily="34" charset="0"/>
              </a:rPr>
              <a:t>elves</a:t>
            </a:r>
            <a:r>
              <a:rPr lang="en-GB" sz="2400" b="0" i="0" u="none" strike="noStrike" baseline="0" dirty="0">
                <a:solidFill>
                  <a:srgbClr val="000000"/>
                </a:solidFill>
                <a:latin typeface="Calibri" panose="020F0502020204030204" pitchFamily="34" charset="0"/>
              </a:rPr>
              <a:t> land on the roof of a house. </a:t>
            </a:r>
          </a:p>
          <a:p>
            <a:pPr>
              <a:lnSpc>
                <a:spcPct val="150000"/>
              </a:lnSpc>
            </a:pPr>
            <a:r>
              <a:rPr lang="en-GB" sz="2400" dirty="0">
                <a:solidFill>
                  <a:srgbClr val="000000"/>
                </a:solidFill>
                <a:latin typeface="Calibri" panose="020F0502020204030204" pitchFamily="34" charset="0"/>
              </a:rPr>
              <a:t>How many legs are on the roof of the house? </a:t>
            </a:r>
            <a:endParaRPr lang="en-GB" sz="2400" dirty="0"/>
          </a:p>
        </p:txBody>
      </p:sp>
      <p:pic>
        <p:nvPicPr>
          <p:cNvPr id="8" name="Picture 7" descr="A cartoon of a santa claus carrying a bag of presents&#10;&#10;Description automatically generated">
            <a:extLst>
              <a:ext uri="{FF2B5EF4-FFF2-40B4-BE49-F238E27FC236}">
                <a16:creationId xmlns:a16="http://schemas.microsoft.com/office/drawing/2014/main" id="{757333A1-588F-F09E-E66C-3AA4DB3E5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293" y="1246044"/>
            <a:ext cx="1450160" cy="1450160"/>
          </a:xfrm>
          <a:prstGeom prst="rect">
            <a:avLst/>
          </a:prstGeom>
        </p:spPr>
      </p:pic>
      <p:pic>
        <p:nvPicPr>
          <p:cNvPr id="16" name="Picture 15" descr="A cartoon reindeer with colorful lights on it&#10;&#10;Description automatically generated">
            <a:extLst>
              <a:ext uri="{FF2B5EF4-FFF2-40B4-BE49-F238E27FC236}">
                <a16:creationId xmlns:a16="http://schemas.microsoft.com/office/drawing/2014/main" id="{63524C9B-9500-433F-9FB4-A4F411E0D9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8296" y="1246044"/>
            <a:ext cx="1450160" cy="1450160"/>
          </a:xfrm>
          <a:prstGeom prst="rect">
            <a:avLst/>
          </a:prstGeom>
        </p:spPr>
      </p:pic>
      <p:pic>
        <p:nvPicPr>
          <p:cNvPr id="10" name="Picture 9" descr="A cartoon elf with green hat and red striped socks&#10;&#10;Description automatically generated">
            <a:extLst>
              <a:ext uri="{FF2B5EF4-FFF2-40B4-BE49-F238E27FC236}">
                <a16:creationId xmlns:a16="http://schemas.microsoft.com/office/drawing/2014/main" id="{278AE8EA-4119-4FAD-0B6A-7374D831A5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8445" y="1699591"/>
            <a:ext cx="919900" cy="919900"/>
          </a:xfrm>
          <a:prstGeom prst="rect">
            <a:avLst/>
          </a:prstGeom>
        </p:spPr>
      </p:pic>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8600D58-FD23-7D80-6F09-4B8B66A9872E}"/>
                  </a:ext>
                </a:extLst>
              </p:cNvPr>
              <p:cNvGraphicFramePr>
                <a:graphicFrameLocks noGrp="1"/>
              </p:cNvGraphicFramePr>
              <p:nvPr/>
            </p:nvGraphicFramePr>
            <p:xfrm>
              <a:off x="734444" y="2842661"/>
              <a:ext cx="7988966" cy="1828800"/>
            </p:xfrm>
            <a:graphic>
              <a:graphicData uri="http://schemas.openxmlformats.org/drawingml/2006/table">
                <a:tbl>
                  <a:tblPr firstRow="1" bandRow="1">
                    <a:tableStyleId>{5C22544A-7EE6-4342-B048-85BDC9FD1C3A}</a:tableStyleId>
                  </a:tblPr>
                  <a:tblGrid>
                    <a:gridCol w="2675976">
                      <a:extLst>
                        <a:ext uri="{9D8B030D-6E8A-4147-A177-3AD203B41FA5}">
                          <a16:colId xmlns:a16="http://schemas.microsoft.com/office/drawing/2014/main" val="4096332278"/>
                        </a:ext>
                      </a:extLst>
                    </a:gridCol>
                    <a:gridCol w="2656495">
                      <a:extLst>
                        <a:ext uri="{9D8B030D-6E8A-4147-A177-3AD203B41FA5}">
                          <a16:colId xmlns:a16="http://schemas.microsoft.com/office/drawing/2014/main" val="366299607"/>
                        </a:ext>
                      </a:extLst>
                    </a:gridCol>
                    <a:gridCol w="2656495">
                      <a:extLst>
                        <a:ext uri="{9D8B030D-6E8A-4147-A177-3AD203B41FA5}">
                          <a16:colId xmlns:a16="http://schemas.microsoft.com/office/drawing/2014/main" val="1163472946"/>
                        </a:ext>
                      </a:extLst>
                    </a:gridCol>
                  </a:tblGrid>
                  <a:tr h="438954">
                    <a:tc>
                      <a:txBody>
                        <a:bodyPr/>
                        <a:lstStyle/>
                        <a:p>
                          <a:endParaRPr lang="en-GB" sz="2400" b="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400" b="0" dirty="0">
                              <a:solidFill>
                                <a:schemeClr val="tx1"/>
                              </a:solidFill>
                              <a:latin typeface="+mn-lt"/>
                            </a:rPr>
                            <a:t>Calculation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400" b="0" dirty="0">
                              <a:solidFill>
                                <a:schemeClr val="tx1"/>
                              </a:solidFill>
                              <a:latin typeface="+mn-lt"/>
                            </a:rPr>
                            <a:t>Number of legs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8400614"/>
                      </a:ext>
                    </a:extLst>
                  </a:tr>
                  <a:tr h="438954">
                    <a:tc>
                      <a:txBody>
                        <a:bodyPr/>
                        <a:lstStyle/>
                        <a:p>
                          <a:r>
                            <a:rPr lang="en-GB" sz="2400" b="0" dirty="0">
                              <a:solidFill>
                                <a:schemeClr val="tx1"/>
                              </a:solidFill>
                              <a:latin typeface="+mn-lt"/>
                            </a:rPr>
                            <a:t>Santa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1 </a:t>
                          </a:r>
                          <a14:m>
                            <m:oMath xmlns:m="http://schemas.openxmlformats.org/officeDocument/2006/math">
                              <m:r>
                                <a:rPr lang="en-GB" sz="2400" b="0" i="1" smtClean="0">
                                  <a:solidFill>
                                    <a:schemeClr val="tx1"/>
                                  </a:solidFill>
                                  <a:latin typeface="Cambria Math" panose="02040503050406030204" pitchFamily="18" charset="0"/>
                                  <a:ea typeface="Cambria Math" panose="02040503050406030204" pitchFamily="18" charset="0"/>
                                </a:rPr>
                                <m:t>×</m:t>
                              </m:r>
                            </m:oMath>
                          </a14:m>
                          <a:r>
                            <a:rPr lang="en-GB" sz="2400" b="0" dirty="0">
                              <a:solidFill>
                                <a:schemeClr val="tx1"/>
                              </a:solidFill>
                              <a:latin typeface="+mn-lt"/>
                            </a:rPr>
                            <a:t>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895417"/>
                      </a:ext>
                    </a:extLst>
                  </a:tr>
                  <a:tr h="438954">
                    <a:tc>
                      <a:txBody>
                        <a:bodyPr/>
                        <a:lstStyle/>
                        <a:p>
                          <a:r>
                            <a:rPr lang="en-GB" sz="2400" b="0" dirty="0">
                              <a:solidFill>
                                <a:schemeClr val="tx1"/>
                              </a:solidFill>
                              <a:latin typeface="+mn-lt"/>
                            </a:rPr>
                            <a:t>Reindeer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9 </a:t>
                          </a:r>
                          <a14:m>
                            <m:oMath xmlns:m="http://schemas.openxmlformats.org/officeDocument/2006/math">
                              <m:r>
                                <a:rPr lang="en-GB" sz="2400" b="0" i="1" smtClean="0">
                                  <a:solidFill>
                                    <a:schemeClr val="tx1"/>
                                  </a:solidFill>
                                  <a:latin typeface="Cambria Math" panose="02040503050406030204" pitchFamily="18" charset="0"/>
                                  <a:ea typeface="Cambria Math" panose="02040503050406030204" pitchFamily="18" charset="0"/>
                                </a:rPr>
                                <m:t>×</m:t>
                              </m:r>
                            </m:oMath>
                          </a14:m>
                          <a:r>
                            <a:rPr lang="en-GB" sz="2400" b="0" dirty="0">
                              <a:solidFill>
                                <a:schemeClr val="tx1"/>
                              </a:solidFill>
                              <a:latin typeface="+mn-lt"/>
                            </a:rPr>
                            <a:t>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36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701210"/>
                      </a:ext>
                    </a:extLst>
                  </a:tr>
                  <a:tr h="438954">
                    <a:tc>
                      <a:txBody>
                        <a:bodyPr/>
                        <a:lstStyle/>
                        <a:p>
                          <a:r>
                            <a:rPr lang="en-GB" sz="2400" b="0" dirty="0">
                              <a:solidFill>
                                <a:schemeClr val="tx1"/>
                              </a:solidFill>
                              <a:latin typeface="+mn-lt"/>
                            </a:rPr>
                            <a:t>Elves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4 </a:t>
                          </a:r>
                          <a14:m>
                            <m:oMath xmlns:m="http://schemas.openxmlformats.org/officeDocument/2006/math">
                              <m:r>
                                <a:rPr lang="en-GB" sz="2400" b="0" i="1" smtClean="0">
                                  <a:solidFill>
                                    <a:schemeClr val="tx1"/>
                                  </a:solidFill>
                                  <a:latin typeface="Cambria Math" panose="02040503050406030204" pitchFamily="18" charset="0"/>
                                  <a:ea typeface="Cambria Math" panose="02040503050406030204" pitchFamily="18" charset="0"/>
                                </a:rPr>
                                <m:t>×</m:t>
                              </m:r>
                            </m:oMath>
                          </a14:m>
                          <a:r>
                            <a:rPr lang="en-GB" sz="2400" b="0" dirty="0">
                              <a:solidFill>
                                <a:schemeClr val="tx1"/>
                              </a:solidFill>
                              <a:latin typeface="+mn-lt"/>
                            </a:rPr>
                            <a:t>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mn-lt"/>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997698"/>
                      </a:ext>
                    </a:extLst>
                  </a:tr>
                </a:tbl>
              </a:graphicData>
            </a:graphic>
          </p:graphicFrame>
        </mc:Choice>
        <mc:Fallback xmlns="">
          <p:graphicFrame>
            <p:nvGraphicFramePr>
              <p:cNvPr id="11" name="Table 10">
                <a:extLst>
                  <a:ext uri="{FF2B5EF4-FFF2-40B4-BE49-F238E27FC236}">
                    <a16:creationId xmlns:a16="http://schemas.microsoft.com/office/drawing/2014/main" id="{18600D58-FD23-7D80-6F09-4B8B66A9872E}"/>
                  </a:ext>
                </a:extLst>
              </p:cNvPr>
              <p:cNvGraphicFramePr>
                <a:graphicFrameLocks noGrp="1"/>
              </p:cNvGraphicFramePr>
              <p:nvPr>
                <p:extLst>
                  <p:ext uri="{D42A27DB-BD31-4B8C-83A1-F6EECF244321}">
                    <p14:modId xmlns:p14="http://schemas.microsoft.com/office/powerpoint/2010/main" val="3147720104"/>
                  </p:ext>
                </p:extLst>
              </p:nvPr>
            </p:nvGraphicFramePr>
            <p:xfrm>
              <a:off x="734444" y="2842661"/>
              <a:ext cx="7988966" cy="1828800"/>
            </p:xfrm>
            <a:graphic>
              <a:graphicData uri="http://schemas.openxmlformats.org/drawingml/2006/table">
                <a:tbl>
                  <a:tblPr firstRow="1" bandRow="1">
                    <a:tableStyleId>{5C22544A-7EE6-4342-B048-85BDC9FD1C3A}</a:tableStyleId>
                  </a:tblPr>
                  <a:tblGrid>
                    <a:gridCol w="2675976">
                      <a:extLst>
                        <a:ext uri="{9D8B030D-6E8A-4147-A177-3AD203B41FA5}">
                          <a16:colId xmlns:a16="http://schemas.microsoft.com/office/drawing/2014/main" val="4096332278"/>
                        </a:ext>
                      </a:extLst>
                    </a:gridCol>
                    <a:gridCol w="2656495">
                      <a:extLst>
                        <a:ext uri="{9D8B030D-6E8A-4147-A177-3AD203B41FA5}">
                          <a16:colId xmlns:a16="http://schemas.microsoft.com/office/drawing/2014/main" val="366299607"/>
                        </a:ext>
                      </a:extLst>
                    </a:gridCol>
                    <a:gridCol w="2656495">
                      <a:extLst>
                        <a:ext uri="{9D8B030D-6E8A-4147-A177-3AD203B41FA5}">
                          <a16:colId xmlns:a16="http://schemas.microsoft.com/office/drawing/2014/main" val="1163472946"/>
                        </a:ext>
                      </a:extLst>
                    </a:gridCol>
                  </a:tblGrid>
                  <a:tr h="457200">
                    <a:tc>
                      <a:txBody>
                        <a:bodyPr/>
                        <a:lstStyle/>
                        <a:p>
                          <a:endParaRPr lang="en-GB" sz="2400" b="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400" b="0" dirty="0">
                              <a:solidFill>
                                <a:schemeClr val="tx1"/>
                              </a:solidFill>
                              <a:latin typeface="+mn-lt"/>
                            </a:rPr>
                            <a:t>Calculation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400" b="0" dirty="0">
                              <a:solidFill>
                                <a:schemeClr val="tx1"/>
                              </a:solidFill>
                              <a:latin typeface="+mn-lt"/>
                            </a:rPr>
                            <a:t>Number of legs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8400614"/>
                      </a:ext>
                    </a:extLst>
                  </a:tr>
                  <a:tr h="457200">
                    <a:tc>
                      <a:txBody>
                        <a:bodyPr/>
                        <a:lstStyle/>
                        <a:p>
                          <a:r>
                            <a:rPr lang="en-GB" sz="2400" b="0" dirty="0">
                              <a:solidFill>
                                <a:schemeClr val="tx1"/>
                              </a:solidFill>
                              <a:latin typeface="+mn-lt"/>
                            </a:rPr>
                            <a:t>Santa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8"/>
                          <a:stretch>
                            <a:fillRect l="-100915" t="-109211" r="-100458" b="-226316"/>
                          </a:stretch>
                        </a:blipFill>
                      </a:tcPr>
                    </a:tc>
                    <a:tc>
                      <a:txBody>
                        <a:bodyPr/>
                        <a:lstStyle/>
                        <a:p>
                          <a:r>
                            <a:rPr lang="en-GB" sz="2400" b="0" dirty="0">
                              <a:solidFill>
                                <a:schemeClr val="tx1"/>
                              </a:solidFill>
                              <a:latin typeface="+mn-lt"/>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895417"/>
                      </a:ext>
                    </a:extLst>
                  </a:tr>
                  <a:tr h="457200">
                    <a:tc>
                      <a:txBody>
                        <a:bodyPr/>
                        <a:lstStyle/>
                        <a:p>
                          <a:r>
                            <a:rPr lang="en-GB" sz="2400" b="0" dirty="0">
                              <a:solidFill>
                                <a:schemeClr val="tx1"/>
                              </a:solidFill>
                              <a:latin typeface="+mn-lt"/>
                            </a:rPr>
                            <a:t>Reindeer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8"/>
                          <a:stretch>
                            <a:fillRect l="-100915" t="-212000" r="-100458" b="-129333"/>
                          </a:stretch>
                        </a:blipFill>
                      </a:tcPr>
                    </a:tc>
                    <a:tc>
                      <a:txBody>
                        <a:bodyPr/>
                        <a:lstStyle/>
                        <a:p>
                          <a:r>
                            <a:rPr lang="en-GB" sz="2400" b="0" dirty="0">
                              <a:solidFill>
                                <a:schemeClr val="tx1"/>
                              </a:solidFill>
                              <a:latin typeface="+mn-lt"/>
                            </a:rPr>
                            <a:t>36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701210"/>
                      </a:ext>
                    </a:extLst>
                  </a:tr>
                  <a:tr h="457200">
                    <a:tc>
                      <a:txBody>
                        <a:bodyPr/>
                        <a:lstStyle/>
                        <a:p>
                          <a:r>
                            <a:rPr lang="en-GB" sz="2400" b="0" dirty="0">
                              <a:solidFill>
                                <a:schemeClr val="tx1"/>
                              </a:solidFill>
                              <a:latin typeface="+mn-lt"/>
                            </a:rPr>
                            <a:t>Elves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8"/>
                          <a:stretch>
                            <a:fillRect l="-100915" t="-312000" r="-100458" b="-29333"/>
                          </a:stretch>
                        </a:blipFill>
                      </a:tcPr>
                    </a:tc>
                    <a:tc>
                      <a:txBody>
                        <a:bodyPr/>
                        <a:lstStyle/>
                        <a:p>
                          <a:r>
                            <a:rPr lang="en-GB" sz="2400" b="0" dirty="0">
                              <a:solidFill>
                                <a:schemeClr val="tx1"/>
                              </a:solidFill>
                              <a:latin typeface="+mn-lt"/>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997698"/>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2A60215-DD54-4A74-0AA1-005A3CF2BB5E}"/>
                  </a:ext>
                </a:extLst>
              </p:cNvPr>
              <p:cNvSpPr txBox="1"/>
              <p:nvPr/>
            </p:nvSpPr>
            <p:spPr>
              <a:xfrm>
                <a:off x="553070" y="4763519"/>
                <a:ext cx="4226748" cy="1696105"/>
              </a:xfrm>
              <a:prstGeom prst="rect">
                <a:avLst/>
              </a:prstGeom>
              <a:noFill/>
            </p:spPr>
            <p:txBody>
              <a:bodyPr wrap="square" rtlCol="0">
                <a:spAutoFit/>
              </a:bodyPr>
              <a:lstStyle/>
              <a:p>
                <a:pPr>
                  <a:lnSpc>
                    <a:spcPct val="150000"/>
                  </a:lnSpc>
                </a:pPr>
                <a:r>
                  <a:rPr lang="en-GB" sz="2400" b="0" i="0" u="none" strike="noStrike" baseline="0" dirty="0">
                    <a:solidFill>
                      <a:schemeClr val="accent5"/>
                    </a:solidFill>
                    <a:latin typeface="Calibri" panose="020F0502020204030204" pitchFamily="34" charset="0"/>
                  </a:rPr>
                  <a:t>2</a:t>
                </a:r>
                <a:r>
                  <a:rPr lang="en-GB" sz="2400" b="0" i="0" u="none" strike="noStrike" baseline="0" dirty="0">
                    <a:solidFill>
                      <a:srgbClr val="000000"/>
                    </a:solidFill>
                    <a:latin typeface="Calibri" panose="020F0502020204030204" pitchFamily="34" charset="0"/>
                  </a:rPr>
                  <a:t> </a:t>
                </a:r>
                <a14:m>
                  <m:oMath xmlns:m="http://schemas.openxmlformats.org/officeDocument/2006/math">
                    <m:r>
                      <a:rPr lang="en-GB" sz="2400" b="0" i="1" u="none" strike="noStrike" baseline="0" smtClean="0">
                        <a:solidFill>
                          <a:srgbClr val="000000"/>
                        </a:solidFill>
                        <a:latin typeface="Cambria Math" panose="02040503050406030204" pitchFamily="18" charset="0"/>
                      </a:rPr>
                      <m:t>+</m:t>
                    </m:r>
                  </m:oMath>
                </a14:m>
                <a:r>
                  <a:rPr lang="en-GB" sz="2400" dirty="0"/>
                  <a:t> 36 </a:t>
                </a:r>
                <a14:m>
                  <m:oMath xmlns:m="http://schemas.openxmlformats.org/officeDocument/2006/math">
                    <m:r>
                      <a:rPr lang="en-GB" sz="2400" b="0" i="1" smtClean="0">
                        <a:latin typeface="Cambria Math" panose="02040503050406030204" pitchFamily="18" charset="0"/>
                      </a:rPr>
                      <m:t>+</m:t>
                    </m:r>
                  </m:oMath>
                </a14:m>
                <a:r>
                  <a:rPr lang="en-GB" sz="2400" dirty="0"/>
                  <a:t> </a:t>
                </a:r>
                <a:r>
                  <a:rPr lang="en-GB" sz="2400" dirty="0">
                    <a:solidFill>
                      <a:schemeClr val="accent5"/>
                    </a:solidFill>
                  </a:rPr>
                  <a:t>8</a:t>
                </a:r>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r>
                  <a:rPr lang="en-GB" sz="2400" dirty="0">
                    <a:solidFill>
                      <a:schemeClr val="accent5"/>
                    </a:solidFill>
                  </a:rPr>
                  <a:t>2</a:t>
                </a:r>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r>
                  <a:rPr lang="en-GB" sz="2400" dirty="0">
                    <a:solidFill>
                      <a:schemeClr val="accent5"/>
                    </a:solidFill>
                  </a:rPr>
                  <a:t>8</a:t>
                </a:r>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36</a:t>
                </a:r>
              </a:p>
              <a:p>
                <a:pPr>
                  <a:lnSpc>
                    <a:spcPct val="150000"/>
                  </a:lnSpc>
                </a:pPr>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r>
                  <a:rPr lang="en-GB" sz="2400" dirty="0">
                    <a:solidFill>
                      <a:schemeClr val="accent5"/>
                    </a:solidFill>
                  </a:rPr>
                  <a:t>10</a:t>
                </a:r>
                <a:r>
                  <a:rPr lang="en-GB" sz="2400" dirty="0"/>
                  <a:t> </a:t>
                </a:r>
                <a14:m>
                  <m:oMath xmlns:m="http://schemas.openxmlformats.org/officeDocument/2006/math">
                    <m:r>
                      <a:rPr lang="en-GB" sz="2400" b="0" i="1" smtClean="0">
                        <a:latin typeface="Cambria Math" panose="02040503050406030204" pitchFamily="18" charset="0"/>
                      </a:rPr>
                      <m:t>+ </m:t>
                    </m:r>
                  </m:oMath>
                </a14:m>
                <a:r>
                  <a:rPr lang="en-GB" sz="2400" dirty="0"/>
                  <a:t>36</a:t>
                </a:r>
              </a:p>
              <a:p>
                <a:pPr>
                  <a:lnSpc>
                    <a:spcPct val="150000"/>
                  </a:lnSpc>
                </a:pPr>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46				</a:t>
                </a:r>
              </a:p>
            </p:txBody>
          </p:sp>
        </mc:Choice>
        <mc:Fallback xmlns="">
          <p:sp>
            <p:nvSpPr>
              <p:cNvPr id="12" name="TextBox 11">
                <a:extLst>
                  <a:ext uri="{FF2B5EF4-FFF2-40B4-BE49-F238E27FC236}">
                    <a16:creationId xmlns:a16="http://schemas.microsoft.com/office/drawing/2014/main" id="{82A60215-DD54-4A74-0AA1-005A3CF2BB5E}"/>
                  </a:ext>
                </a:extLst>
              </p:cNvPr>
              <p:cNvSpPr txBox="1">
                <a:spLocks noRot="1" noChangeAspect="1" noMove="1" noResize="1" noEditPoints="1" noAdjustHandles="1" noChangeArrowheads="1" noChangeShapeType="1" noTextEdit="1"/>
              </p:cNvSpPr>
              <p:nvPr/>
            </p:nvSpPr>
            <p:spPr>
              <a:xfrm>
                <a:off x="553070" y="4763519"/>
                <a:ext cx="4226748" cy="1696105"/>
              </a:xfrm>
              <a:prstGeom prst="rect">
                <a:avLst/>
              </a:prstGeom>
              <a:blipFill>
                <a:blip r:embed="rId9"/>
                <a:stretch>
                  <a:fillRect l="-2309" b="-716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A1BCAD4-99D1-F296-9FB7-84C1783BF139}"/>
              </a:ext>
            </a:extLst>
          </p:cNvPr>
          <p:cNvSpPr txBox="1"/>
          <p:nvPr/>
        </p:nvSpPr>
        <p:spPr>
          <a:xfrm>
            <a:off x="4197927" y="6133006"/>
            <a:ext cx="6335856" cy="461665"/>
          </a:xfrm>
          <a:prstGeom prst="rect">
            <a:avLst/>
          </a:prstGeom>
          <a:noFill/>
        </p:spPr>
        <p:txBody>
          <a:bodyPr wrap="square">
            <a:spAutoFit/>
          </a:bodyPr>
          <a:lstStyle/>
          <a:p>
            <a:r>
              <a:rPr lang="en-GB" sz="2400" dirty="0"/>
              <a:t>There are 46 legs on the roof of the house.</a:t>
            </a:r>
          </a:p>
        </p:txBody>
      </p:sp>
    </p:spTree>
    <p:extLst>
      <p:ext uri="{BB962C8B-B14F-4D97-AF65-F5344CB8AC3E}">
        <p14:creationId xmlns:p14="http://schemas.microsoft.com/office/powerpoint/2010/main" val="78688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488373" y="1569028"/>
                <a:ext cx="8582891" cy="3325692"/>
              </a:xfrm>
              <a:prstGeom prst="wedgeRoundRectCallout">
                <a:avLst>
                  <a:gd name="adj1" fmla="val 41721"/>
                  <a:gd name="adj2" fmla="val 67151"/>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When adding the number of legs together children could use the </a:t>
                </a:r>
              </a:p>
              <a:p>
                <a:pPr algn="ctr"/>
                <a:r>
                  <a:rPr lang="en-GB" dirty="0">
                    <a:solidFill>
                      <a:srgbClr val="009242"/>
                    </a:solidFill>
                  </a:rPr>
                  <a:t>bond to 10 to add the numbers in an efficient way. </a:t>
                </a:r>
              </a:p>
              <a:p>
                <a:pPr algn="ctr"/>
                <a:endParaRPr lang="en-GB" dirty="0">
                  <a:solidFill>
                    <a:srgbClr val="009242"/>
                  </a:solidFill>
                </a:endParaRPr>
              </a:p>
              <a:p>
                <a:pPr algn="ctr"/>
                <a:r>
                  <a:rPr lang="en-GB" dirty="0">
                    <a:solidFill>
                      <a:srgbClr val="009242"/>
                    </a:solidFill>
                  </a:rPr>
                  <a:t>When multiplying 9 </a:t>
                </a:r>
                <a14:m>
                  <m:oMath xmlns:m="http://schemas.openxmlformats.org/officeDocument/2006/math">
                    <m:r>
                      <a:rPr lang="en-GB" i="1" smtClean="0">
                        <a:solidFill>
                          <a:srgbClr val="009242"/>
                        </a:solidFill>
                        <a:latin typeface="Cambria Math" panose="02040503050406030204" pitchFamily="18" charset="0"/>
                        <a:ea typeface="Cambria Math" panose="02040503050406030204" pitchFamily="18" charset="0"/>
                      </a:rPr>
                      <m:t>×</m:t>
                    </m:r>
                  </m:oMath>
                </a14:m>
                <a:r>
                  <a:rPr lang="en-GB" dirty="0">
                    <a:solidFill>
                      <a:srgbClr val="009242"/>
                    </a:solidFill>
                  </a:rPr>
                  <a:t> 4 children could use the fact 10 </a:t>
                </a:r>
                <a14:m>
                  <m:oMath xmlns:m="http://schemas.openxmlformats.org/officeDocument/2006/math">
                    <m:r>
                      <a:rPr lang="en-GB" i="1" smtClean="0">
                        <a:solidFill>
                          <a:srgbClr val="009242"/>
                        </a:solidFill>
                        <a:latin typeface="Cambria Math" panose="02040503050406030204" pitchFamily="18" charset="0"/>
                        <a:ea typeface="Cambria Math" panose="02040503050406030204" pitchFamily="18" charset="0"/>
                      </a:rPr>
                      <m:t>×</m:t>
                    </m:r>
                  </m:oMath>
                </a14:m>
                <a:r>
                  <a:rPr lang="en-GB" dirty="0">
                    <a:solidFill>
                      <a:srgbClr val="009242"/>
                    </a:solidFill>
                  </a:rPr>
                  <a:t> 4 </a:t>
                </a:r>
                <a14:m>
                  <m:oMath xmlns:m="http://schemas.openxmlformats.org/officeDocument/2006/math">
                    <m:r>
                      <a:rPr lang="en-GB" b="0" i="1" smtClean="0">
                        <a:solidFill>
                          <a:srgbClr val="009242"/>
                        </a:solidFill>
                        <a:latin typeface="Cambria Math" panose="02040503050406030204" pitchFamily="18" charset="0"/>
                      </a:rPr>
                      <m:t>=</m:t>
                    </m:r>
                  </m:oMath>
                </a14:m>
                <a:r>
                  <a:rPr lang="en-GB" dirty="0">
                    <a:solidFill>
                      <a:srgbClr val="009242"/>
                    </a:solidFill>
                  </a:rPr>
                  <a:t> 40 to help </a:t>
                </a:r>
              </a:p>
              <a:p>
                <a:pPr algn="ctr"/>
                <a:r>
                  <a:rPr lang="en-GB" dirty="0">
                    <a:solidFill>
                      <a:srgbClr val="009242"/>
                    </a:solidFill>
                  </a:rPr>
                  <a:t>them find the product of 9 and 4</a:t>
                </a:r>
              </a:p>
              <a:p>
                <a:pPr algn="ctr"/>
                <a:endParaRPr lang="en-GB" dirty="0">
                  <a:solidFill>
                    <a:srgbClr val="009242"/>
                  </a:solidFill>
                </a:endParaRPr>
              </a:p>
              <a:p>
                <a:pPr algn="ctr"/>
                <a:r>
                  <a:rPr lang="en-GB" dirty="0">
                    <a:solidFill>
                      <a:srgbClr val="009242"/>
                    </a:solidFill>
                  </a:rPr>
                  <a:t>Alternatively they may derive from known facts such as 5 </a:t>
                </a:r>
                <a14:m>
                  <m:oMath xmlns:m="http://schemas.openxmlformats.org/officeDocument/2006/math">
                    <m:r>
                      <a:rPr lang="en-GB" i="1" smtClean="0">
                        <a:solidFill>
                          <a:srgbClr val="009242"/>
                        </a:solidFill>
                        <a:latin typeface="Cambria Math" panose="02040503050406030204" pitchFamily="18" charset="0"/>
                        <a:ea typeface="Cambria Math" panose="02040503050406030204" pitchFamily="18" charset="0"/>
                      </a:rPr>
                      <m:t>×</m:t>
                    </m:r>
                  </m:oMath>
                </a14:m>
                <a:r>
                  <a:rPr lang="en-GB" dirty="0">
                    <a:solidFill>
                      <a:srgbClr val="009242"/>
                    </a:solidFill>
                  </a:rPr>
                  <a:t> 4 </a:t>
                </a:r>
                <a14:m>
                  <m:oMath xmlns:m="http://schemas.openxmlformats.org/officeDocument/2006/math">
                    <m:r>
                      <a:rPr lang="en-GB" b="0" i="1" smtClean="0">
                        <a:solidFill>
                          <a:srgbClr val="009242"/>
                        </a:solidFill>
                        <a:latin typeface="Cambria Math" panose="02040503050406030204" pitchFamily="18" charset="0"/>
                      </a:rPr>
                      <m:t>=</m:t>
                    </m:r>
                  </m:oMath>
                </a14:m>
                <a:r>
                  <a:rPr lang="en-GB" dirty="0">
                    <a:solidFill>
                      <a:srgbClr val="009242"/>
                    </a:solidFill>
                  </a:rPr>
                  <a:t> 20 </a:t>
                </a:r>
              </a:p>
              <a:p>
                <a:pPr algn="ctr"/>
                <a:r>
                  <a:rPr lang="en-GB" dirty="0">
                    <a:solidFill>
                      <a:srgbClr val="009242"/>
                    </a:solidFill>
                  </a:rPr>
                  <a:t>									  	    and 4 </a:t>
                </a:r>
                <a14:m>
                  <m:oMath xmlns:m="http://schemas.openxmlformats.org/officeDocument/2006/math">
                    <m:r>
                      <a:rPr lang="en-GB" i="1">
                        <a:solidFill>
                          <a:srgbClr val="009242"/>
                        </a:solidFill>
                        <a:latin typeface="Cambria Math" panose="02040503050406030204" pitchFamily="18" charset="0"/>
                        <a:ea typeface="Cambria Math" panose="02040503050406030204" pitchFamily="18" charset="0"/>
                      </a:rPr>
                      <m:t>×</m:t>
                    </m:r>
                  </m:oMath>
                </a14:m>
                <a:r>
                  <a:rPr lang="en-GB" dirty="0">
                    <a:solidFill>
                      <a:srgbClr val="009242"/>
                    </a:solidFill>
                  </a:rPr>
                  <a:t> 4 </a:t>
                </a:r>
                <a14:m>
                  <m:oMath xmlns:m="http://schemas.openxmlformats.org/officeDocument/2006/math">
                    <m:r>
                      <a:rPr lang="en-GB" i="1">
                        <a:solidFill>
                          <a:srgbClr val="009242"/>
                        </a:solidFill>
                        <a:latin typeface="Cambria Math" panose="02040503050406030204" pitchFamily="18" charset="0"/>
                      </a:rPr>
                      <m:t>=</m:t>
                    </m:r>
                  </m:oMath>
                </a14:m>
                <a:r>
                  <a:rPr lang="en-GB" dirty="0">
                    <a:solidFill>
                      <a:srgbClr val="009242"/>
                    </a:solidFill>
                  </a:rPr>
                  <a:t> 16 </a:t>
                </a:r>
              </a:p>
              <a:p>
                <a:pPr algn="ctr"/>
                <a:r>
                  <a:rPr lang="en-GB" dirty="0">
                    <a:solidFill>
                      <a:srgbClr val="009242"/>
                    </a:solidFill>
                  </a:rPr>
                  <a:t>							 	           therefore 9 </a:t>
                </a:r>
                <a14:m>
                  <m:oMath xmlns:m="http://schemas.openxmlformats.org/officeDocument/2006/math">
                    <m:r>
                      <a:rPr lang="en-GB" i="1">
                        <a:solidFill>
                          <a:srgbClr val="009242"/>
                        </a:solidFill>
                        <a:latin typeface="Cambria Math" panose="02040503050406030204" pitchFamily="18" charset="0"/>
                        <a:ea typeface="Cambria Math" panose="02040503050406030204" pitchFamily="18" charset="0"/>
                      </a:rPr>
                      <m:t>×</m:t>
                    </m:r>
                  </m:oMath>
                </a14:m>
                <a:r>
                  <a:rPr lang="en-GB" dirty="0">
                    <a:solidFill>
                      <a:srgbClr val="009242"/>
                    </a:solidFill>
                  </a:rPr>
                  <a:t> 4 </a:t>
                </a:r>
                <a14:m>
                  <m:oMath xmlns:m="http://schemas.openxmlformats.org/officeDocument/2006/math">
                    <m:r>
                      <a:rPr lang="en-GB" i="1">
                        <a:solidFill>
                          <a:srgbClr val="009242"/>
                        </a:solidFill>
                        <a:latin typeface="Cambria Math" panose="02040503050406030204" pitchFamily="18" charset="0"/>
                      </a:rPr>
                      <m:t>=</m:t>
                    </m:r>
                  </m:oMath>
                </a14:m>
                <a:r>
                  <a:rPr lang="en-GB" dirty="0">
                    <a:solidFill>
                      <a:srgbClr val="009242"/>
                    </a:solidFill>
                  </a:rPr>
                  <a:t> 36 </a:t>
                </a:r>
              </a:p>
            </p:txBody>
          </p:sp>
        </mc:Choice>
        <mc:Fallback xmlns="">
          <p:sp>
            <p:nvSpPr>
              <p:cNvPr id="36" name="Speech Bubble: Rectangle with Corners Rounded 35">
                <a:extLst>
                  <a:ext uri="{FF2B5EF4-FFF2-40B4-BE49-F238E27FC236}">
                    <a16:creationId xmlns:a16="http://schemas.microsoft.com/office/drawing/2014/main" id="{14890A9D-90BC-2E90-C8C0-0B1E5B089727}"/>
                  </a:ext>
                </a:extLst>
              </p:cNvPr>
              <p:cNvSpPr>
                <a:spLocks noRot="1" noChangeAspect="1" noMove="1" noResize="1" noEditPoints="1" noAdjustHandles="1" noChangeArrowheads="1" noChangeShapeType="1" noTextEdit="1"/>
              </p:cNvSpPr>
              <p:nvPr/>
            </p:nvSpPr>
            <p:spPr>
              <a:xfrm>
                <a:off x="488373" y="1569028"/>
                <a:ext cx="8582891" cy="3325692"/>
              </a:xfrm>
              <a:prstGeom prst="wedgeRoundRectCallout">
                <a:avLst>
                  <a:gd name="adj1" fmla="val 41721"/>
                  <a:gd name="adj2" fmla="val 67151"/>
                  <a:gd name="adj3" fmla="val 16667"/>
                </a:avLst>
              </a:prstGeom>
              <a:blipFill>
                <a:blip r:embed="rId5"/>
                <a:stretch>
                  <a:fillRect/>
                </a:stretch>
              </a:blipFill>
              <a:ln w="19050">
                <a:solidFill>
                  <a:srgbClr val="002060"/>
                </a:solidFill>
              </a:ln>
            </p:spPr>
            <p:txBody>
              <a:bodyPr/>
              <a:lstStyle/>
              <a:p>
                <a:r>
                  <a:rPr lang="en-GB">
                    <a:noFill/>
                  </a:rPr>
                  <a:t> </a:t>
                </a:r>
              </a:p>
            </p:txBody>
          </p:sp>
        </mc:Fallback>
      </mc:AlternateContent>
    </p:spTree>
    <p:extLst>
      <p:ext uri="{BB962C8B-B14F-4D97-AF65-F5344CB8AC3E}">
        <p14:creationId xmlns:p14="http://schemas.microsoft.com/office/powerpoint/2010/main" val="3502947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descr="Christmas present simple icon for Royalty Free Vector Image">
            <a:extLst>
              <a:ext uri="{FF2B5EF4-FFF2-40B4-BE49-F238E27FC236}">
                <a16:creationId xmlns:a16="http://schemas.microsoft.com/office/drawing/2014/main" id="{75A65799-8DC7-1669-AACC-82ACD07DCD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730"/>
          <a:stretch/>
        </p:blipFill>
        <p:spPr bwMode="auto">
          <a:xfrm>
            <a:off x="6919594" y="1211015"/>
            <a:ext cx="1821323" cy="1677282"/>
          </a:xfrm>
          <a:prstGeom prst="rect">
            <a:avLst/>
          </a:prstGeom>
          <a:solidFill>
            <a:schemeClr val="bg1"/>
          </a:solidFill>
        </p:spPr>
      </p:pic>
      <p:sp>
        <p:nvSpPr>
          <p:cNvPr id="50" name="Rectangle 49">
            <a:extLst>
              <a:ext uri="{FF2B5EF4-FFF2-40B4-BE49-F238E27FC236}">
                <a16:creationId xmlns:a16="http://schemas.microsoft.com/office/drawing/2014/main" id="{0E0032CD-29D0-3A0E-1B74-6A278E1A55C4}"/>
              </a:ext>
            </a:extLst>
          </p:cNvPr>
          <p:cNvSpPr/>
          <p:nvPr/>
        </p:nvSpPr>
        <p:spPr>
          <a:xfrm>
            <a:off x="7894222" y="2212659"/>
            <a:ext cx="419846" cy="418222"/>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85653" y="753162"/>
            <a:ext cx="7064548" cy="464871"/>
          </a:xfrm>
          <a:prstGeom prst="rect">
            <a:avLst/>
          </a:prstGeom>
          <a:noFill/>
        </p:spPr>
        <p:txBody>
          <a:bodyPr wrap="square" rtlCol="0">
            <a:spAutoFit/>
          </a:bodyPr>
          <a:lstStyle/>
          <a:p>
            <a:pPr>
              <a:lnSpc>
                <a:spcPct val="150000"/>
              </a:lnSpc>
            </a:pPr>
            <a:r>
              <a:rPr lang="en-GB" dirty="0"/>
              <a:t>Calculate the fraction of the colours on each present.</a:t>
            </a:r>
          </a:p>
        </p:txBody>
      </p:sp>
      <p:sp>
        <p:nvSpPr>
          <p:cNvPr id="52" name="Rectangle 51">
            <a:extLst>
              <a:ext uri="{FF2B5EF4-FFF2-40B4-BE49-F238E27FC236}">
                <a16:creationId xmlns:a16="http://schemas.microsoft.com/office/drawing/2014/main" id="{2BD1838A-A1E4-D444-0D3A-8408A489DFBC}"/>
              </a:ext>
            </a:extLst>
          </p:cNvPr>
          <p:cNvSpPr/>
          <p:nvPr/>
        </p:nvSpPr>
        <p:spPr>
          <a:xfrm>
            <a:off x="178997"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pic>
        <p:nvPicPr>
          <p:cNvPr id="104" name="Picture 2" descr="Christmas present simple icon for Royalty Free Vector Image">
            <a:extLst>
              <a:ext uri="{FF2B5EF4-FFF2-40B4-BE49-F238E27FC236}">
                <a16:creationId xmlns:a16="http://schemas.microsoft.com/office/drawing/2014/main" id="{132B34EA-639C-0EF5-80F8-9122250A43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730"/>
          <a:stretch/>
        </p:blipFill>
        <p:spPr bwMode="auto">
          <a:xfrm>
            <a:off x="797554" y="1192805"/>
            <a:ext cx="1821323" cy="1677282"/>
          </a:xfrm>
          <a:prstGeom prst="rect">
            <a:avLst/>
          </a:prstGeom>
          <a:solidFill>
            <a:schemeClr val="bg1"/>
          </a:solidFill>
        </p:spPr>
      </p:pic>
      <p:sp>
        <p:nvSpPr>
          <p:cNvPr id="68" name="Rectangle 67">
            <a:extLst>
              <a:ext uri="{FF2B5EF4-FFF2-40B4-BE49-F238E27FC236}">
                <a16:creationId xmlns:a16="http://schemas.microsoft.com/office/drawing/2014/main" id="{A4962319-BDAD-63D7-B4D5-4749DD35E3B9}"/>
              </a:ext>
            </a:extLst>
          </p:cNvPr>
          <p:cNvSpPr/>
          <p:nvPr/>
        </p:nvSpPr>
        <p:spPr>
          <a:xfrm>
            <a:off x="854638" y="1795871"/>
            <a:ext cx="1680981" cy="167728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941BB99-28BE-626D-8473-8B45B219ACF1}"/>
              </a:ext>
            </a:extLst>
          </p:cNvPr>
          <p:cNvSpPr/>
          <p:nvPr/>
        </p:nvSpPr>
        <p:spPr>
          <a:xfrm>
            <a:off x="854636" y="1795869"/>
            <a:ext cx="840491"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DF803137-44EF-4DD1-EA1F-46D5F14FA26D}"/>
              </a:ext>
            </a:extLst>
          </p:cNvPr>
          <p:cNvSpPr/>
          <p:nvPr/>
        </p:nvSpPr>
        <p:spPr>
          <a:xfrm>
            <a:off x="1695128" y="1796697"/>
            <a:ext cx="840491" cy="838641"/>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CA853E3-13A9-97C2-E736-8DC2EE455368}"/>
              </a:ext>
            </a:extLst>
          </p:cNvPr>
          <p:cNvSpPr/>
          <p:nvPr/>
        </p:nvSpPr>
        <p:spPr>
          <a:xfrm>
            <a:off x="1695127" y="2633844"/>
            <a:ext cx="840491"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3D11FC5-89FB-0146-839A-1DE72F463188}"/>
              </a:ext>
            </a:extLst>
          </p:cNvPr>
          <p:cNvSpPr/>
          <p:nvPr/>
        </p:nvSpPr>
        <p:spPr>
          <a:xfrm>
            <a:off x="854637" y="2638211"/>
            <a:ext cx="840488" cy="838641"/>
          </a:xfrm>
          <a:prstGeom prst="rec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342E9C3-3BDA-AF82-037A-8BC41CEA4AA4}"/>
              </a:ext>
            </a:extLst>
          </p:cNvPr>
          <p:cNvSpPr/>
          <p:nvPr/>
        </p:nvSpPr>
        <p:spPr>
          <a:xfrm>
            <a:off x="1695740" y="2637889"/>
            <a:ext cx="840491"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Picture 2" descr="Christmas present simple icon for Royalty Free Vector Image">
            <a:extLst>
              <a:ext uri="{FF2B5EF4-FFF2-40B4-BE49-F238E27FC236}">
                <a16:creationId xmlns:a16="http://schemas.microsoft.com/office/drawing/2014/main" id="{9D744B85-FACF-A757-642E-A8EA7936A9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730"/>
          <a:stretch/>
        </p:blipFill>
        <p:spPr bwMode="auto">
          <a:xfrm>
            <a:off x="3858574" y="1205609"/>
            <a:ext cx="1821323" cy="1677282"/>
          </a:xfrm>
          <a:prstGeom prst="rect">
            <a:avLst/>
          </a:prstGeom>
          <a:solidFill>
            <a:schemeClr val="bg1"/>
          </a:solidFill>
        </p:spPr>
      </p:pic>
      <p:sp>
        <p:nvSpPr>
          <p:cNvPr id="107" name="Rectangle 106">
            <a:extLst>
              <a:ext uri="{FF2B5EF4-FFF2-40B4-BE49-F238E27FC236}">
                <a16:creationId xmlns:a16="http://schemas.microsoft.com/office/drawing/2014/main" id="{754ADBCD-3CED-66DB-056F-AB80485151CB}"/>
              </a:ext>
            </a:extLst>
          </p:cNvPr>
          <p:cNvSpPr/>
          <p:nvPr/>
        </p:nvSpPr>
        <p:spPr>
          <a:xfrm>
            <a:off x="3940680" y="2638035"/>
            <a:ext cx="840490" cy="838641"/>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4DF9E68-65E0-99F1-E3C3-E4D616DE5847}"/>
              </a:ext>
            </a:extLst>
          </p:cNvPr>
          <p:cNvSpPr/>
          <p:nvPr/>
        </p:nvSpPr>
        <p:spPr>
          <a:xfrm>
            <a:off x="3929544" y="1799570"/>
            <a:ext cx="1679388" cy="167728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DE72B3F-FCE9-5B2C-0EAE-D65E8BA5276B}"/>
              </a:ext>
            </a:extLst>
          </p:cNvPr>
          <p:cNvSpPr/>
          <p:nvPr/>
        </p:nvSpPr>
        <p:spPr>
          <a:xfrm>
            <a:off x="3929542" y="1799568"/>
            <a:ext cx="839694"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EEC72DA-CE5B-992C-8023-1C39F1C5F7AA}"/>
              </a:ext>
            </a:extLst>
          </p:cNvPr>
          <p:cNvSpPr/>
          <p:nvPr/>
        </p:nvSpPr>
        <p:spPr>
          <a:xfrm>
            <a:off x="4769238" y="1800397"/>
            <a:ext cx="839694"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7D1F2A95-D35F-7D4F-9FD0-440DAAD602CF}"/>
              </a:ext>
            </a:extLst>
          </p:cNvPr>
          <p:cNvSpPr/>
          <p:nvPr/>
        </p:nvSpPr>
        <p:spPr>
          <a:xfrm>
            <a:off x="4769236" y="2637544"/>
            <a:ext cx="839694"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69A4B107-678B-568E-C902-4A06C530BE2F}"/>
              </a:ext>
            </a:extLst>
          </p:cNvPr>
          <p:cNvSpPr/>
          <p:nvPr/>
        </p:nvSpPr>
        <p:spPr>
          <a:xfrm>
            <a:off x="4769236" y="1799569"/>
            <a:ext cx="419847" cy="41932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DF39364A-08B6-EABF-6486-C8B8ED028788}"/>
              </a:ext>
            </a:extLst>
          </p:cNvPr>
          <p:cNvSpPr/>
          <p:nvPr/>
        </p:nvSpPr>
        <p:spPr>
          <a:xfrm>
            <a:off x="5189083" y="1806026"/>
            <a:ext cx="419847" cy="419320"/>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0DDC77B-BA60-99D0-210C-CECFFD8DAE71}"/>
              </a:ext>
            </a:extLst>
          </p:cNvPr>
          <p:cNvSpPr/>
          <p:nvPr/>
        </p:nvSpPr>
        <p:spPr>
          <a:xfrm>
            <a:off x="5190679" y="2218889"/>
            <a:ext cx="419847" cy="41932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9E8AF7C0-18C2-FE91-5421-F6988FC90915}"/>
              </a:ext>
            </a:extLst>
          </p:cNvPr>
          <p:cNvSpPr/>
          <p:nvPr/>
        </p:nvSpPr>
        <p:spPr>
          <a:xfrm>
            <a:off x="4772524" y="2218889"/>
            <a:ext cx="419848" cy="419320"/>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286E2437-2C1C-B8D5-2454-15F319DA706B}"/>
              </a:ext>
            </a:extLst>
          </p:cNvPr>
          <p:cNvSpPr/>
          <p:nvPr/>
        </p:nvSpPr>
        <p:spPr>
          <a:xfrm>
            <a:off x="4770888" y="2634800"/>
            <a:ext cx="839694"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1E699C75-3A9B-18BF-7D98-07DAC7FB0929}"/>
              </a:ext>
            </a:extLst>
          </p:cNvPr>
          <p:cNvSpPr/>
          <p:nvPr/>
        </p:nvSpPr>
        <p:spPr>
          <a:xfrm>
            <a:off x="4770677" y="1802312"/>
            <a:ext cx="419848" cy="41932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BEC1D832-47DD-F7A5-F072-1F8C9230385C}"/>
              </a:ext>
            </a:extLst>
          </p:cNvPr>
          <p:cNvSpPr/>
          <p:nvPr/>
        </p:nvSpPr>
        <p:spPr>
          <a:xfrm>
            <a:off x="5193169" y="2219324"/>
            <a:ext cx="415762" cy="41523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6ABE850-8D64-0F7D-7C5E-11457B40ADB2}"/>
              </a:ext>
            </a:extLst>
          </p:cNvPr>
          <p:cNvSpPr/>
          <p:nvPr/>
        </p:nvSpPr>
        <p:spPr>
          <a:xfrm>
            <a:off x="7051244" y="1803964"/>
            <a:ext cx="1679385" cy="167288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1F54DAB-486C-FE0C-42AE-B3C6AD0974BD}"/>
              </a:ext>
            </a:extLst>
          </p:cNvPr>
          <p:cNvSpPr/>
          <p:nvPr/>
        </p:nvSpPr>
        <p:spPr>
          <a:xfrm>
            <a:off x="7051242" y="1803962"/>
            <a:ext cx="839693" cy="836444"/>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5B867B03-499D-B4CE-3A7B-3FD5CACD8202}"/>
              </a:ext>
            </a:extLst>
          </p:cNvPr>
          <p:cNvSpPr/>
          <p:nvPr/>
        </p:nvSpPr>
        <p:spPr>
          <a:xfrm>
            <a:off x="7890936" y="1804788"/>
            <a:ext cx="839693" cy="8364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B31FA15-9F84-55CB-211C-3011594F25FD}"/>
              </a:ext>
            </a:extLst>
          </p:cNvPr>
          <p:cNvSpPr/>
          <p:nvPr/>
        </p:nvSpPr>
        <p:spPr>
          <a:xfrm>
            <a:off x="7890935" y="2639742"/>
            <a:ext cx="839693" cy="8364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029FB17-6906-3C02-2944-BB582EBE4557}"/>
              </a:ext>
            </a:extLst>
          </p:cNvPr>
          <p:cNvSpPr/>
          <p:nvPr/>
        </p:nvSpPr>
        <p:spPr>
          <a:xfrm>
            <a:off x="7890935" y="1803962"/>
            <a:ext cx="419846" cy="4182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58EDE1A-8EF5-1E16-D499-F2A49090ED9A}"/>
              </a:ext>
            </a:extLst>
          </p:cNvPr>
          <p:cNvSpPr/>
          <p:nvPr/>
        </p:nvSpPr>
        <p:spPr>
          <a:xfrm>
            <a:off x="8308712" y="1810419"/>
            <a:ext cx="419846" cy="418221"/>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726E727-D07A-7BAD-5C36-7E383FD793FE}"/>
              </a:ext>
            </a:extLst>
          </p:cNvPr>
          <p:cNvSpPr/>
          <p:nvPr/>
        </p:nvSpPr>
        <p:spPr>
          <a:xfrm>
            <a:off x="8307615" y="2222184"/>
            <a:ext cx="419846" cy="4182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0E7C3DA-794D-4BE3-7E90-47AB34861CC7}"/>
              </a:ext>
            </a:extLst>
          </p:cNvPr>
          <p:cNvSpPr/>
          <p:nvPr/>
        </p:nvSpPr>
        <p:spPr>
          <a:xfrm>
            <a:off x="7051243" y="2637941"/>
            <a:ext cx="419846" cy="836444"/>
          </a:xfrm>
          <a:prstGeom prst="rec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0437909-C2BE-8E5F-013C-D72B5E121B63}"/>
              </a:ext>
            </a:extLst>
          </p:cNvPr>
          <p:cNvSpPr/>
          <p:nvPr/>
        </p:nvSpPr>
        <p:spPr>
          <a:xfrm>
            <a:off x="7468474" y="2639663"/>
            <a:ext cx="419846" cy="836444"/>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1ECAE9C6-1721-1248-D35B-75F4246A1E8F}"/>
              </a:ext>
            </a:extLst>
          </p:cNvPr>
          <p:cNvSpPr/>
          <p:nvPr/>
        </p:nvSpPr>
        <p:spPr>
          <a:xfrm>
            <a:off x="7898354" y="1800081"/>
            <a:ext cx="419848" cy="41932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63ED9AC5-EDB6-D13A-4758-114160362D17}"/>
              </a:ext>
            </a:extLst>
          </p:cNvPr>
          <p:cNvSpPr/>
          <p:nvPr/>
        </p:nvSpPr>
        <p:spPr>
          <a:xfrm>
            <a:off x="3313582"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18" name="Rectangle 117">
            <a:extLst>
              <a:ext uri="{FF2B5EF4-FFF2-40B4-BE49-F238E27FC236}">
                <a16:creationId xmlns:a16="http://schemas.microsoft.com/office/drawing/2014/main" id="{11EE265A-BD98-6080-A46B-3B380756B711}"/>
              </a:ext>
            </a:extLst>
          </p:cNvPr>
          <p:cNvSpPr/>
          <p:nvPr/>
        </p:nvSpPr>
        <p:spPr>
          <a:xfrm>
            <a:off x="6448167"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grpSp>
        <p:nvGrpSpPr>
          <p:cNvPr id="1024" name="Group 1023">
            <a:extLst>
              <a:ext uri="{FF2B5EF4-FFF2-40B4-BE49-F238E27FC236}">
                <a16:creationId xmlns:a16="http://schemas.microsoft.com/office/drawing/2014/main" id="{8993A80C-0C7D-78B5-3D55-9D0F2DDF0C5E}"/>
              </a:ext>
            </a:extLst>
          </p:cNvPr>
          <p:cNvGrpSpPr/>
          <p:nvPr/>
        </p:nvGrpSpPr>
        <p:grpSpPr>
          <a:xfrm>
            <a:off x="0" y="5635773"/>
            <a:ext cx="3298959" cy="940832"/>
            <a:chOff x="0" y="5617592"/>
            <a:chExt cx="3298959" cy="940832"/>
          </a:xfrm>
        </p:grpSpPr>
        <p:sp>
          <p:nvSpPr>
            <p:cNvPr id="115" name="TextBox 114">
              <a:extLst>
                <a:ext uri="{FF2B5EF4-FFF2-40B4-BE49-F238E27FC236}">
                  <a16:creationId xmlns:a16="http://schemas.microsoft.com/office/drawing/2014/main" id="{A92B938A-C2C5-D043-EE94-1F194D8BBD98}"/>
                </a:ext>
              </a:extLst>
            </p:cNvPr>
            <p:cNvSpPr txBox="1"/>
            <p:nvPr/>
          </p:nvSpPr>
          <p:spPr>
            <a:xfrm>
              <a:off x="0" y="5617592"/>
              <a:ext cx="1199544" cy="464871"/>
            </a:xfrm>
            <a:prstGeom prst="rect">
              <a:avLst/>
            </a:prstGeom>
            <a:noFill/>
          </p:spPr>
          <p:txBody>
            <a:bodyPr wrap="square">
              <a:spAutoFit/>
            </a:bodyPr>
            <a:lstStyle/>
            <a:p>
              <a:pPr algn="ctr">
                <a:lnSpc>
                  <a:spcPct val="150000"/>
                </a:lnSpc>
              </a:pPr>
              <a:r>
                <a:rPr lang="en-GB" dirty="0"/>
                <a:t>Red:</a:t>
              </a:r>
            </a:p>
          </p:txBody>
        </p:sp>
        <p:sp>
          <p:nvSpPr>
            <p:cNvPr id="123" name="TextBox 122">
              <a:extLst>
                <a:ext uri="{FF2B5EF4-FFF2-40B4-BE49-F238E27FC236}">
                  <a16:creationId xmlns:a16="http://schemas.microsoft.com/office/drawing/2014/main" id="{070D9F92-AB2C-FDC9-084F-91B4926AD2DF}"/>
                </a:ext>
              </a:extLst>
            </p:cNvPr>
            <p:cNvSpPr txBox="1"/>
            <p:nvPr/>
          </p:nvSpPr>
          <p:spPr>
            <a:xfrm>
              <a:off x="1025976" y="5617592"/>
              <a:ext cx="1308670" cy="464871"/>
            </a:xfrm>
            <a:prstGeom prst="rect">
              <a:avLst/>
            </a:prstGeom>
            <a:noFill/>
          </p:spPr>
          <p:txBody>
            <a:bodyPr wrap="square">
              <a:spAutoFit/>
            </a:bodyPr>
            <a:lstStyle/>
            <a:p>
              <a:pPr algn="ctr">
                <a:lnSpc>
                  <a:spcPct val="150000"/>
                </a:lnSpc>
              </a:pPr>
              <a:r>
                <a:rPr lang="en-GB" dirty="0"/>
                <a:t>Green:</a:t>
              </a:r>
            </a:p>
          </p:txBody>
        </p:sp>
        <p:sp>
          <p:nvSpPr>
            <p:cNvPr id="124" name="TextBox 123">
              <a:extLst>
                <a:ext uri="{FF2B5EF4-FFF2-40B4-BE49-F238E27FC236}">
                  <a16:creationId xmlns:a16="http://schemas.microsoft.com/office/drawing/2014/main" id="{B7F6BFDC-39EE-F906-353B-3FBCD984DBF3}"/>
                </a:ext>
              </a:extLst>
            </p:cNvPr>
            <p:cNvSpPr txBox="1"/>
            <p:nvPr/>
          </p:nvSpPr>
          <p:spPr>
            <a:xfrm>
              <a:off x="2179741" y="5617592"/>
              <a:ext cx="1119218" cy="464871"/>
            </a:xfrm>
            <a:prstGeom prst="rect">
              <a:avLst/>
            </a:prstGeom>
            <a:noFill/>
          </p:spPr>
          <p:txBody>
            <a:bodyPr wrap="square">
              <a:spAutoFit/>
            </a:bodyPr>
            <a:lstStyle/>
            <a:p>
              <a:pPr algn="ctr">
                <a:lnSpc>
                  <a:spcPct val="150000"/>
                </a:lnSpc>
              </a:pPr>
              <a:r>
                <a:rPr lang="en-GB" dirty="0"/>
                <a:t>White:</a:t>
              </a:r>
            </a:p>
          </p:txBody>
        </p:sp>
        <p:sp>
          <p:nvSpPr>
            <p:cNvPr id="125" name="Rectangle 124">
              <a:extLst>
                <a:ext uri="{FF2B5EF4-FFF2-40B4-BE49-F238E27FC236}">
                  <a16:creationId xmlns:a16="http://schemas.microsoft.com/office/drawing/2014/main" id="{BED22FD6-D75D-57E7-2FE1-8A8891EBFA98}"/>
                </a:ext>
              </a:extLst>
            </p:cNvPr>
            <p:cNvSpPr/>
            <p:nvPr/>
          </p:nvSpPr>
          <p:spPr>
            <a:xfrm>
              <a:off x="244066"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26" name="Rectangle 125">
              <a:extLst>
                <a:ext uri="{FF2B5EF4-FFF2-40B4-BE49-F238E27FC236}">
                  <a16:creationId xmlns:a16="http://schemas.microsoft.com/office/drawing/2014/main" id="{47B981A5-D522-4136-1149-948E2EA1E0BF}"/>
                </a:ext>
              </a:extLst>
            </p:cNvPr>
            <p:cNvSpPr/>
            <p:nvPr/>
          </p:nvSpPr>
          <p:spPr>
            <a:xfrm>
              <a:off x="1340762"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27" name="Rectangle 126">
              <a:extLst>
                <a:ext uri="{FF2B5EF4-FFF2-40B4-BE49-F238E27FC236}">
                  <a16:creationId xmlns:a16="http://schemas.microsoft.com/office/drawing/2014/main" id="{0829AA0A-5CB5-A101-4A24-1776BC9BF1B4}"/>
                </a:ext>
              </a:extLst>
            </p:cNvPr>
            <p:cNvSpPr/>
            <p:nvPr/>
          </p:nvSpPr>
          <p:spPr>
            <a:xfrm>
              <a:off x="2437458"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grpSp>
      <p:grpSp>
        <p:nvGrpSpPr>
          <p:cNvPr id="1025" name="Group 1024">
            <a:extLst>
              <a:ext uri="{FF2B5EF4-FFF2-40B4-BE49-F238E27FC236}">
                <a16:creationId xmlns:a16="http://schemas.microsoft.com/office/drawing/2014/main" id="{EE41C8FA-032D-EB9E-7F8E-0B57A053F717}"/>
              </a:ext>
            </a:extLst>
          </p:cNvPr>
          <p:cNvGrpSpPr/>
          <p:nvPr/>
        </p:nvGrpSpPr>
        <p:grpSpPr>
          <a:xfrm>
            <a:off x="3136971" y="5635773"/>
            <a:ext cx="3298959" cy="940832"/>
            <a:chOff x="0" y="5617592"/>
            <a:chExt cx="3298959" cy="940832"/>
          </a:xfrm>
        </p:grpSpPr>
        <p:sp>
          <p:nvSpPr>
            <p:cNvPr id="1027" name="TextBox 1026">
              <a:extLst>
                <a:ext uri="{FF2B5EF4-FFF2-40B4-BE49-F238E27FC236}">
                  <a16:creationId xmlns:a16="http://schemas.microsoft.com/office/drawing/2014/main" id="{24EF31B5-1F7D-4926-E4AC-B57E9D4F5817}"/>
                </a:ext>
              </a:extLst>
            </p:cNvPr>
            <p:cNvSpPr txBox="1"/>
            <p:nvPr/>
          </p:nvSpPr>
          <p:spPr>
            <a:xfrm>
              <a:off x="0" y="5617592"/>
              <a:ext cx="1199544" cy="464871"/>
            </a:xfrm>
            <a:prstGeom prst="rect">
              <a:avLst/>
            </a:prstGeom>
            <a:noFill/>
          </p:spPr>
          <p:txBody>
            <a:bodyPr wrap="square">
              <a:spAutoFit/>
            </a:bodyPr>
            <a:lstStyle/>
            <a:p>
              <a:pPr algn="ctr">
                <a:lnSpc>
                  <a:spcPct val="150000"/>
                </a:lnSpc>
              </a:pPr>
              <a:r>
                <a:rPr lang="en-GB" dirty="0"/>
                <a:t>Red:</a:t>
              </a:r>
            </a:p>
          </p:txBody>
        </p:sp>
        <p:sp>
          <p:nvSpPr>
            <p:cNvPr id="1029" name="TextBox 1028">
              <a:extLst>
                <a:ext uri="{FF2B5EF4-FFF2-40B4-BE49-F238E27FC236}">
                  <a16:creationId xmlns:a16="http://schemas.microsoft.com/office/drawing/2014/main" id="{1EBE7E2C-C254-3E42-8CD7-651B7C349AE7}"/>
                </a:ext>
              </a:extLst>
            </p:cNvPr>
            <p:cNvSpPr txBox="1"/>
            <p:nvPr/>
          </p:nvSpPr>
          <p:spPr>
            <a:xfrm>
              <a:off x="1025976" y="5617592"/>
              <a:ext cx="1308670" cy="464871"/>
            </a:xfrm>
            <a:prstGeom prst="rect">
              <a:avLst/>
            </a:prstGeom>
            <a:noFill/>
          </p:spPr>
          <p:txBody>
            <a:bodyPr wrap="square">
              <a:spAutoFit/>
            </a:bodyPr>
            <a:lstStyle/>
            <a:p>
              <a:pPr algn="ctr">
                <a:lnSpc>
                  <a:spcPct val="150000"/>
                </a:lnSpc>
              </a:pPr>
              <a:r>
                <a:rPr lang="en-GB" dirty="0"/>
                <a:t>Green:</a:t>
              </a:r>
            </a:p>
          </p:txBody>
        </p:sp>
        <p:sp>
          <p:nvSpPr>
            <p:cNvPr id="1031" name="TextBox 1030">
              <a:extLst>
                <a:ext uri="{FF2B5EF4-FFF2-40B4-BE49-F238E27FC236}">
                  <a16:creationId xmlns:a16="http://schemas.microsoft.com/office/drawing/2014/main" id="{D67CC785-E6B4-E918-96C7-00B93C23C5CA}"/>
                </a:ext>
              </a:extLst>
            </p:cNvPr>
            <p:cNvSpPr txBox="1"/>
            <p:nvPr/>
          </p:nvSpPr>
          <p:spPr>
            <a:xfrm>
              <a:off x="2179741" y="5617592"/>
              <a:ext cx="1119218" cy="464871"/>
            </a:xfrm>
            <a:prstGeom prst="rect">
              <a:avLst/>
            </a:prstGeom>
            <a:noFill/>
          </p:spPr>
          <p:txBody>
            <a:bodyPr wrap="square">
              <a:spAutoFit/>
            </a:bodyPr>
            <a:lstStyle/>
            <a:p>
              <a:pPr algn="ctr">
                <a:lnSpc>
                  <a:spcPct val="150000"/>
                </a:lnSpc>
              </a:pPr>
              <a:r>
                <a:rPr lang="en-GB" dirty="0"/>
                <a:t>White:</a:t>
              </a:r>
            </a:p>
          </p:txBody>
        </p:sp>
        <p:sp>
          <p:nvSpPr>
            <p:cNvPr id="1032" name="Rectangle 1031">
              <a:extLst>
                <a:ext uri="{FF2B5EF4-FFF2-40B4-BE49-F238E27FC236}">
                  <a16:creationId xmlns:a16="http://schemas.microsoft.com/office/drawing/2014/main" id="{DCA48946-B2E6-322A-0BC2-4DA769AB95E5}"/>
                </a:ext>
              </a:extLst>
            </p:cNvPr>
            <p:cNvSpPr/>
            <p:nvPr/>
          </p:nvSpPr>
          <p:spPr>
            <a:xfrm>
              <a:off x="244066"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33" name="Rectangle 1032">
              <a:extLst>
                <a:ext uri="{FF2B5EF4-FFF2-40B4-BE49-F238E27FC236}">
                  <a16:creationId xmlns:a16="http://schemas.microsoft.com/office/drawing/2014/main" id="{08FBF7AB-74C1-27B8-1212-1929FD172569}"/>
                </a:ext>
              </a:extLst>
            </p:cNvPr>
            <p:cNvSpPr/>
            <p:nvPr/>
          </p:nvSpPr>
          <p:spPr>
            <a:xfrm>
              <a:off x="1340762"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34" name="Rectangle 1033">
              <a:extLst>
                <a:ext uri="{FF2B5EF4-FFF2-40B4-BE49-F238E27FC236}">
                  <a16:creationId xmlns:a16="http://schemas.microsoft.com/office/drawing/2014/main" id="{8B90E063-08EB-B60E-71C5-FF0422114DE6}"/>
                </a:ext>
              </a:extLst>
            </p:cNvPr>
            <p:cNvSpPr/>
            <p:nvPr/>
          </p:nvSpPr>
          <p:spPr>
            <a:xfrm>
              <a:off x="2437458"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grpSp>
      <p:grpSp>
        <p:nvGrpSpPr>
          <p:cNvPr id="1035" name="Group 1034">
            <a:extLst>
              <a:ext uri="{FF2B5EF4-FFF2-40B4-BE49-F238E27FC236}">
                <a16:creationId xmlns:a16="http://schemas.microsoft.com/office/drawing/2014/main" id="{A3122881-596A-100C-0ACA-29C9FDBAB224}"/>
              </a:ext>
            </a:extLst>
          </p:cNvPr>
          <p:cNvGrpSpPr/>
          <p:nvPr/>
        </p:nvGrpSpPr>
        <p:grpSpPr>
          <a:xfrm>
            <a:off x="6273942" y="5635773"/>
            <a:ext cx="3298959" cy="940832"/>
            <a:chOff x="0" y="5617592"/>
            <a:chExt cx="3298959" cy="940832"/>
          </a:xfrm>
        </p:grpSpPr>
        <p:sp>
          <p:nvSpPr>
            <p:cNvPr id="1036" name="TextBox 1035">
              <a:extLst>
                <a:ext uri="{FF2B5EF4-FFF2-40B4-BE49-F238E27FC236}">
                  <a16:creationId xmlns:a16="http://schemas.microsoft.com/office/drawing/2014/main" id="{897C5250-462C-E74F-96B3-FF96B1911195}"/>
                </a:ext>
              </a:extLst>
            </p:cNvPr>
            <p:cNvSpPr txBox="1"/>
            <p:nvPr/>
          </p:nvSpPr>
          <p:spPr>
            <a:xfrm>
              <a:off x="0" y="5617592"/>
              <a:ext cx="1199544" cy="464871"/>
            </a:xfrm>
            <a:prstGeom prst="rect">
              <a:avLst/>
            </a:prstGeom>
            <a:noFill/>
          </p:spPr>
          <p:txBody>
            <a:bodyPr wrap="square">
              <a:spAutoFit/>
            </a:bodyPr>
            <a:lstStyle/>
            <a:p>
              <a:pPr algn="ctr">
                <a:lnSpc>
                  <a:spcPct val="150000"/>
                </a:lnSpc>
              </a:pPr>
              <a:r>
                <a:rPr lang="en-GB" dirty="0"/>
                <a:t>Red:</a:t>
              </a:r>
            </a:p>
          </p:txBody>
        </p:sp>
        <p:sp>
          <p:nvSpPr>
            <p:cNvPr id="1037" name="TextBox 1036">
              <a:extLst>
                <a:ext uri="{FF2B5EF4-FFF2-40B4-BE49-F238E27FC236}">
                  <a16:creationId xmlns:a16="http://schemas.microsoft.com/office/drawing/2014/main" id="{50E69678-FEBC-5F14-C30F-0DEEB2382156}"/>
                </a:ext>
              </a:extLst>
            </p:cNvPr>
            <p:cNvSpPr txBox="1"/>
            <p:nvPr/>
          </p:nvSpPr>
          <p:spPr>
            <a:xfrm>
              <a:off x="1025976" y="5617592"/>
              <a:ext cx="1308670" cy="464871"/>
            </a:xfrm>
            <a:prstGeom prst="rect">
              <a:avLst/>
            </a:prstGeom>
            <a:noFill/>
          </p:spPr>
          <p:txBody>
            <a:bodyPr wrap="square">
              <a:spAutoFit/>
            </a:bodyPr>
            <a:lstStyle/>
            <a:p>
              <a:pPr algn="ctr">
                <a:lnSpc>
                  <a:spcPct val="150000"/>
                </a:lnSpc>
              </a:pPr>
              <a:r>
                <a:rPr lang="en-GB" dirty="0"/>
                <a:t>Green:</a:t>
              </a:r>
            </a:p>
          </p:txBody>
        </p:sp>
        <p:sp>
          <p:nvSpPr>
            <p:cNvPr id="1038" name="TextBox 1037">
              <a:extLst>
                <a:ext uri="{FF2B5EF4-FFF2-40B4-BE49-F238E27FC236}">
                  <a16:creationId xmlns:a16="http://schemas.microsoft.com/office/drawing/2014/main" id="{F4AFCBDB-9F50-CC83-9B23-6959D8A9F17E}"/>
                </a:ext>
              </a:extLst>
            </p:cNvPr>
            <p:cNvSpPr txBox="1"/>
            <p:nvPr/>
          </p:nvSpPr>
          <p:spPr>
            <a:xfrm>
              <a:off x="2179741" y="5617592"/>
              <a:ext cx="1119218" cy="464871"/>
            </a:xfrm>
            <a:prstGeom prst="rect">
              <a:avLst/>
            </a:prstGeom>
            <a:noFill/>
          </p:spPr>
          <p:txBody>
            <a:bodyPr wrap="square">
              <a:spAutoFit/>
            </a:bodyPr>
            <a:lstStyle/>
            <a:p>
              <a:pPr algn="ctr">
                <a:lnSpc>
                  <a:spcPct val="150000"/>
                </a:lnSpc>
              </a:pPr>
              <a:r>
                <a:rPr lang="en-GB" dirty="0"/>
                <a:t>White:</a:t>
              </a:r>
            </a:p>
          </p:txBody>
        </p:sp>
        <p:sp>
          <p:nvSpPr>
            <p:cNvPr id="1039" name="Rectangle 1038">
              <a:extLst>
                <a:ext uri="{FF2B5EF4-FFF2-40B4-BE49-F238E27FC236}">
                  <a16:creationId xmlns:a16="http://schemas.microsoft.com/office/drawing/2014/main" id="{1B1B102C-5E75-B301-F6A7-EF8B481DB502}"/>
                </a:ext>
              </a:extLst>
            </p:cNvPr>
            <p:cNvSpPr/>
            <p:nvPr/>
          </p:nvSpPr>
          <p:spPr>
            <a:xfrm>
              <a:off x="244066"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40" name="Rectangle 1039">
              <a:extLst>
                <a:ext uri="{FF2B5EF4-FFF2-40B4-BE49-F238E27FC236}">
                  <a16:creationId xmlns:a16="http://schemas.microsoft.com/office/drawing/2014/main" id="{4D6E7353-F89B-0B19-F664-82528570645E}"/>
                </a:ext>
              </a:extLst>
            </p:cNvPr>
            <p:cNvSpPr/>
            <p:nvPr/>
          </p:nvSpPr>
          <p:spPr>
            <a:xfrm>
              <a:off x="1340762"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41" name="Rectangle 1040">
              <a:extLst>
                <a:ext uri="{FF2B5EF4-FFF2-40B4-BE49-F238E27FC236}">
                  <a16:creationId xmlns:a16="http://schemas.microsoft.com/office/drawing/2014/main" id="{034C837D-B9A4-D1E7-C3D7-2743B3DE59A4}"/>
                </a:ext>
              </a:extLst>
            </p:cNvPr>
            <p:cNvSpPr/>
            <p:nvPr/>
          </p:nvSpPr>
          <p:spPr>
            <a:xfrm>
              <a:off x="2437458" y="6093553"/>
              <a:ext cx="638987" cy="46487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grpSp>
      <p:grpSp>
        <p:nvGrpSpPr>
          <p:cNvPr id="7" name="Group 6">
            <a:extLst>
              <a:ext uri="{FF2B5EF4-FFF2-40B4-BE49-F238E27FC236}">
                <a16:creationId xmlns:a16="http://schemas.microsoft.com/office/drawing/2014/main" id="{0295D9BB-0644-2A58-B851-2F1D26133D2C}"/>
              </a:ext>
            </a:extLst>
          </p:cNvPr>
          <p:cNvGrpSpPr/>
          <p:nvPr/>
        </p:nvGrpSpPr>
        <p:grpSpPr>
          <a:xfrm>
            <a:off x="5924550" y="2635250"/>
            <a:ext cx="269875" cy="168274"/>
            <a:chOff x="5924550" y="2635250"/>
            <a:chExt cx="269875" cy="168274"/>
          </a:xfrm>
        </p:grpSpPr>
        <p:sp>
          <p:nvSpPr>
            <p:cNvPr id="5" name="Rectangle 4">
              <a:extLst>
                <a:ext uri="{FF2B5EF4-FFF2-40B4-BE49-F238E27FC236}">
                  <a16:creationId xmlns:a16="http://schemas.microsoft.com/office/drawing/2014/main" id="{FEDE0FC3-F711-1AEE-5927-33F5045BBCB6}"/>
                </a:ext>
              </a:extLst>
            </p:cNvPr>
            <p:cNvSpPr/>
            <p:nvPr/>
          </p:nvSpPr>
          <p:spPr>
            <a:xfrm>
              <a:off x="5975350" y="2635250"/>
              <a:ext cx="219075" cy="88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772F320-1D3E-5DCC-1FD0-5A9B2F04FC53}"/>
                </a:ext>
              </a:extLst>
            </p:cNvPr>
            <p:cNvSpPr/>
            <p:nvPr/>
          </p:nvSpPr>
          <p:spPr>
            <a:xfrm>
              <a:off x="5924550" y="2654299"/>
              <a:ext cx="136525" cy="1492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C6DF1044-EF39-AE15-621E-2C1CDD1D1012}"/>
              </a:ext>
            </a:extLst>
          </p:cNvPr>
          <p:cNvGrpSpPr/>
          <p:nvPr/>
        </p:nvGrpSpPr>
        <p:grpSpPr>
          <a:xfrm rot="10800000">
            <a:off x="6807200" y="3533775"/>
            <a:ext cx="269875" cy="168274"/>
            <a:chOff x="5924550" y="2635250"/>
            <a:chExt cx="269875" cy="168274"/>
          </a:xfrm>
        </p:grpSpPr>
        <p:sp>
          <p:nvSpPr>
            <p:cNvPr id="9" name="Rectangle 8">
              <a:extLst>
                <a:ext uri="{FF2B5EF4-FFF2-40B4-BE49-F238E27FC236}">
                  <a16:creationId xmlns:a16="http://schemas.microsoft.com/office/drawing/2014/main" id="{05C30EDD-143F-14A3-9463-C85EE775B045}"/>
                </a:ext>
              </a:extLst>
            </p:cNvPr>
            <p:cNvSpPr/>
            <p:nvPr/>
          </p:nvSpPr>
          <p:spPr>
            <a:xfrm>
              <a:off x="5975350" y="2635250"/>
              <a:ext cx="219075" cy="88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DA0FFE9-7822-03CD-A02C-0212A4A33A1C}"/>
                </a:ext>
              </a:extLst>
            </p:cNvPr>
            <p:cNvSpPr/>
            <p:nvPr/>
          </p:nvSpPr>
          <p:spPr>
            <a:xfrm>
              <a:off x="5924550" y="2654299"/>
              <a:ext cx="136525" cy="1492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DD0D6673-4103-3A63-7F76-E7631FB5DF2A}"/>
              </a:ext>
            </a:extLst>
          </p:cNvPr>
          <p:cNvPicPr>
            <a:picLocks noChangeAspect="1"/>
          </p:cNvPicPr>
          <p:nvPr/>
        </p:nvPicPr>
        <p:blipFill>
          <a:blip r:embed="rId7"/>
          <a:stretch>
            <a:fillRect/>
          </a:stretch>
        </p:blipFill>
        <p:spPr>
          <a:xfrm>
            <a:off x="7854397" y="2601933"/>
            <a:ext cx="1042506" cy="993734"/>
          </a:xfrm>
          <a:prstGeom prst="rect">
            <a:avLst/>
          </a:prstGeom>
        </p:spPr>
      </p:pic>
      <p:sp>
        <p:nvSpPr>
          <p:cNvPr id="111" name="Rectangle 110">
            <a:extLst>
              <a:ext uri="{FF2B5EF4-FFF2-40B4-BE49-F238E27FC236}">
                <a16:creationId xmlns:a16="http://schemas.microsoft.com/office/drawing/2014/main" id="{F4D13591-180B-FE72-1288-395A1BF8EA69}"/>
              </a:ext>
            </a:extLst>
          </p:cNvPr>
          <p:cNvSpPr/>
          <p:nvPr/>
        </p:nvSpPr>
        <p:spPr>
          <a:xfrm>
            <a:off x="8309769" y="2232853"/>
            <a:ext cx="417512" cy="397272"/>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055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85653" y="753162"/>
            <a:ext cx="7064548" cy="464871"/>
          </a:xfrm>
          <a:prstGeom prst="rect">
            <a:avLst/>
          </a:prstGeom>
          <a:noFill/>
        </p:spPr>
        <p:txBody>
          <a:bodyPr wrap="square" rtlCol="0">
            <a:spAutoFit/>
          </a:bodyPr>
          <a:lstStyle/>
          <a:p>
            <a:pPr>
              <a:lnSpc>
                <a:spcPct val="150000"/>
              </a:lnSpc>
            </a:pPr>
            <a:r>
              <a:rPr lang="en-GB" dirty="0"/>
              <a:t>Calculate the fraction of the colours on each present.</a:t>
            </a:r>
          </a:p>
        </p:txBody>
      </p:sp>
      <p:sp>
        <p:nvSpPr>
          <p:cNvPr id="52" name="Rectangle 51">
            <a:extLst>
              <a:ext uri="{FF2B5EF4-FFF2-40B4-BE49-F238E27FC236}">
                <a16:creationId xmlns:a16="http://schemas.microsoft.com/office/drawing/2014/main" id="{2BD1838A-A1E4-D444-0D3A-8408A489DFBC}"/>
              </a:ext>
            </a:extLst>
          </p:cNvPr>
          <p:cNvSpPr/>
          <p:nvPr/>
        </p:nvSpPr>
        <p:spPr>
          <a:xfrm>
            <a:off x="178997"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17" name="Rectangle 116">
            <a:extLst>
              <a:ext uri="{FF2B5EF4-FFF2-40B4-BE49-F238E27FC236}">
                <a16:creationId xmlns:a16="http://schemas.microsoft.com/office/drawing/2014/main" id="{63ED9AC5-EDB6-D13A-4758-114160362D17}"/>
              </a:ext>
            </a:extLst>
          </p:cNvPr>
          <p:cNvSpPr/>
          <p:nvPr/>
        </p:nvSpPr>
        <p:spPr>
          <a:xfrm>
            <a:off x="3313582"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18" name="Rectangle 117">
            <a:extLst>
              <a:ext uri="{FF2B5EF4-FFF2-40B4-BE49-F238E27FC236}">
                <a16:creationId xmlns:a16="http://schemas.microsoft.com/office/drawing/2014/main" id="{11EE265A-BD98-6080-A46B-3B380756B711}"/>
              </a:ext>
            </a:extLst>
          </p:cNvPr>
          <p:cNvSpPr/>
          <p:nvPr/>
        </p:nvSpPr>
        <p:spPr>
          <a:xfrm>
            <a:off x="6448167" y="3965509"/>
            <a:ext cx="2993367" cy="267450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15" name="TextBox 114">
            <a:extLst>
              <a:ext uri="{FF2B5EF4-FFF2-40B4-BE49-F238E27FC236}">
                <a16:creationId xmlns:a16="http://schemas.microsoft.com/office/drawing/2014/main" id="{A92B938A-C2C5-D043-EE94-1F194D8BBD98}"/>
              </a:ext>
            </a:extLst>
          </p:cNvPr>
          <p:cNvSpPr txBox="1"/>
          <p:nvPr/>
        </p:nvSpPr>
        <p:spPr>
          <a:xfrm>
            <a:off x="0" y="5635773"/>
            <a:ext cx="1199544" cy="464871"/>
          </a:xfrm>
          <a:prstGeom prst="rect">
            <a:avLst/>
          </a:prstGeom>
          <a:noFill/>
        </p:spPr>
        <p:txBody>
          <a:bodyPr wrap="square">
            <a:spAutoFit/>
          </a:bodyPr>
          <a:lstStyle/>
          <a:p>
            <a:pPr algn="ctr">
              <a:lnSpc>
                <a:spcPct val="150000"/>
              </a:lnSpc>
            </a:pPr>
            <a:r>
              <a:rPr lang="en-GB" dirty="0"/>
              <a:t>Red:</a:t>
            </a:r>
          </a:p>
        </p:txBody>
      </p:sp>
      <p:sp>
        <p:nvSpPr>
          <p:cNvPr id="123" name="TextBox 122">
            <a:extLst>
              <a:ext uri="{FF2B5EF4-FFF2-40B4-BE49-F238E27FC236}">
                <a16:creationId xmlns:a16="http://schemas.microsoft.com/office/drawing/2014/main" id="{070D9F92-AB2C-FDC9-084F-91B4926AD2DF}"/>
              </a:ext>
            </a:extLst>
          </p:cNvPr>
          <p:cNvSpPr txBox="1"/>
          <p:nvPr/>
        </p:nvSpPr>
        <p:spPr>
          <a:xfrm>
            <a:off x="1025976" y="5635773"/>
            <a:ext cx="1308670" cy="464871"/>
          </a:xfrm>
          <a:prstGeom prst="rect">
            <a:avLst/>
          </a:prstGeom>
          <a:noFill/>
        </p:spPr>
        <p:txBody>
          <a:bodyPr wrap="square">
            <a:spAutoFit/>
          </a:bodyPr>
          <a:lstStyle/>
          <a:p>
            <a:pPr algn="ctr">
              <a:lnSpc>
                <a:spcPct val="150000"/>
              </a:lnSpc>
            </a:pPr>
            <a:r>
              <a:rPr lang="en-GB" dirty="0"/>
              <a:t>Green:</a:t>
            </a:r>
          </a:p>
        </p:txBody>
      </p:sp>
      <p:sp>
        <p:nvSpPr>
          <p:cNvPr id="124" name="TextBox 123">
            <a:extLst>
              <a:ext uri="{FF2B5EF4-FFF2-40B4-BE49-F238E27FC236}">
                <a16:creationId xmlns:a16="http://schemas.microsoft.com/office/drawing/2014/main" id="{B7F6BFDC-39EE-F906-353B-3FBCD984DBF3}"/>
              </a:ext>
            </a:extLst>
          </p:cNvPr>
          <p:cNvSpPr txBox="1"/>
          <p:nvPr/>
        </p:nvSpPr>
        <p:spPr>
          <a:xfrm>
            <a:off x="2179741" y="5635773"/>
            <a:ext cx="1119218" cy="464871"/>
          </a:xfrm>
          <a:prstGeom prst="rect">
            <a:avLst/>
          </a:prstGeom>
          <a:noFill/>
        </p:spPr>
        <p:txBody>
          <a:bodyPr wrap="square">
            <a:spAutoFit/>
          </a:bodyPr>
          <a:lstStyle/>
          <a:p>
            <a:pPr algn="ctr">
              <a:lnSpc>
                <a:spcPct val="150000"/>
              </a:lnSpc>
            </a:pPr>
            <a:r>
              <a:rPr lang="en-GB" dirty="0"/>
              <a:t>White:</a:t>
            </a:r>
          </a:p>
        </p:txBody>
      </p:sp>
      <p:sp>
        <p:nvSpPr>
          <p:cNvPr id="125" name="Rectangle 124">
            <a:extLst>
              <a:ext uri="{FF2B5EF4-FFF2-40B4-BE49-F238E27FC236}">
                <a16:creationId xmlns:a16="http://schemas.microsoft.com/office/drawing/2014/main" id="{BED22FD6-D75D-57E7-2FE1-8A8891EBFA98}"/>
              </a:ext>
            </a:extLst>
          </p:cNvPr>
          <p:cNvSpPr/>
          <p:nvPr/>
        </p:nvSpPr>
        <p:spPr>
          <a:xfrm>
            <a:off x="244066"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26" name="Rectangle 125">
            <a:extLst>
              <a:ext uri="{FF2B5EF4-FFF2-40B4-BE49-F238E27FC236}">
                <a16:creationId xmlns:a16="http://schemas.microsoft.com/office/drawing/2014/main" id="{47B981A5-D522-4136-1149-948E2EA1E0BF}"/>
              </a:ext>
            </a:extLst>
          </p:cNvPr>
          <p:cNvSpPr/>
          <p:nvPr/>
        </p:nvSpPr>
        <p:spPr>
          <a:xfrm>
            <a:off x="1340762"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27" name="Rectangle 126">
            <a:extLst>
              <a:ext uri="{FF2B5EF4-FFF2-40B4-BE49-F238E27FC236}">
                <a16:creationId xmlns:a16="http://schemas.microsoft.com/office/drawing/2014/main" id="{0829AA0A-5CB5-A101-4A24-1776BC9BF1B4}"/>
              </a:ext>
            </a:extLst>
          </p:cNvPr>
          <p:cNvSpPr/>
          <p:nvPr/>
        </p:nvSpPr>
        <p:spPr>
          <a:xfrm>
            <a:off x="2437458"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27" name="TextBox 1026">
            <a:extLst>
              <a:ext uri="{FF2B5EF4-FFF2-40B4-BE49-F238E27FC236}">
                <a16:creationId xmlns:a16="http://schemas.microsoft.com/office/drawing/2014/main" id="{24EF31B5-1F7D-4926-E4AC-B57E9D4F5817}"/>
              </a:ext>
            </a:extLst>
          </p:cNvPr>
          <p:cNvSpPr txBox="1"/>
          <p:nvPr/>
        </p:nvSpPr>
        <p:spPr>
          <a:xfrm>
            <a:off x="3136971" y="5635773"/>
            <a:ext cx="1199544" cy="464871"/>
          </a:xfrm>
          <a:prstGeom prst="rect">
            <a:avLst/>
          </a:prstGeom>
          <a:noFill/>
        </p:spPr>
        <p:txBody>
          <a:bodyPr wrap="square">
            <a:spAutoFit/>
          </a:bodyPr>
          <a:lstStyle/>
          <a:p>
            <a:pPr algn="ctr">
              <a:lnSpc>
                <a:spcPct val="150000"/>
              </a:lnSpc>
            </a:pPr>
            <a:r>
              <a:rPr lang="en-GB" dirty="0"/>
              <a:t>Red:</a:t>
            </a:r>
          </a:p>
        </p:txBody>
      </p:sp>
      <p:sp>
        <p:nvSpPr>
          <p:cNvPr id="1029" name="TextBox 1028">
            <a:extLst>
              <a:ext uri="{FF2B5EF4-FFF2-40B4-BE49-F238E27FC236}">
                <a16:creationId xmlns:a16="http://schemas.microsoft.com/office/drawing/2014/main" id="{1EBE7E2C-C254-3E42-8CD7-651B7C349AE7}"/>
              </a:ext>
            </a:extLst>
          </p:cNvPr>
          <p:cNvSpPr txBox="1"/>
          <p:nvPr/>
        </p:nvSpPr>
        <p:spPr>
          <a:xfrm>
            <a:off x="4162947" y="5635773"/>
            <a:ext cx="1308670" cy="464871"/>
          </a:xfrm>
          <a:prstGeom prst="rect">
            <a:avLst/>
          </a:prstGeom>
          <a:noFill/>
        </p:spPr>
        <p:txBody>
          <a:bodyPr wrap="square">
            <a:spAutoFit/>
          </a:bodyPr>
          <a:lstStyle/>
          <a:p>
            <a:pPr algn="ctr">
              <a:lnSpc>
                <a:spcPct val="150000"/>
              </a:lnSpc>
            </a:pPr>
            <a:r>
              <a:rPr lang="en-GB" dirty="0"/>
              <a:t>Green:</a:t>
            </a:r>
          </a:p>
        </p:txBody>
      </p:sp>
      <p:sp>
        <p:nvSpPr>
          <p:cNvPr id="1031" name="TextBox 1030">
            <a:extLst>
              <a:ext uri="{FF2B5EF4-FFF2-40B4-BE49-F238E27FC236}">
                <a16:creationId xmlns:a16="http://schemas.microsoft.com/office/drawing/2014/main" id="{D67CC785-E6B4-E918-96C7-00B93C23C5CA}"/>
              </a:ext>
            </a:extLst>
          </p:cNvPr>
          <p:cNvSpPr txBox="1"/>
          <p:nvPr/>
        </p:nvSpPr>
        <p:spPr>
          <a:xfrm>
            <a:off x="5316712" y="5635773"/>
            <a:ext cx="1119218" cy="464871"/>
          </a:xfrm>
          <a:prstGeom prst="rect">
            <a:avLst/>
          </a:prstGeom>
          <a:noFill/>
        </p:spPr>
        <p:txBody>
          <a:bodyPr wrap="square">
            <a:spAutoFit/>
          </a:bodyPr>
          <a:lstStyle/>
          <a:p>
            <a:pPr algn="ctr">
              <a:lnSpc>
                <a:spcPct val="150000"/>
              </a:lnSpc>
            </a:pPr>
            <a:r>
              <a:rPr lang="en-GB" dirty="0"/>
              <a:t>White:</a:t>
            </a:r>
          </a:p>
        </p:txBody>
      </p:sp>
      <p:sp>
        <p:nvSpPr>
          <p:cNvPr id="1032" name="Rectangle 1031">
            <a:extLst>
              <a:ext uri="{FF2B5EF4-FFF2-40B4-BE49-F238E27FC236}">
                <a16:creationId xmlns:a16="http://schemas.microsoft.com/office/drawing/2014/main" id="{DCA48946-B2E6-322A-0BC2-4DA769AB95E5}"/>
              </a:ext>
            </a:extLst>
          </p:cNvPr>
          <p:cNvSpPr/>
          <p:nvPr/>
        </p:nvSpPr>
        <p:spPr>
          <a:xfrm>
            <a:off x="3381037"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33" name="Rectangle 1032">
            <a:extLst>
              <a:ext uri="{FF2B5EF4-FFF2-40B4-BE49-F238E27FC236}">
                <a16:creationId xmlns:a16="http://schemas.microsoft.com/office/drawing/2014/main" id="{08FBF7AB-74C1-27B8-1212-1929FD172569}"/>
              </a:ext>
            </a:extLst>
          </p:cNvPr>
          <p:cNvSpPr/>
          <p:nvPr/>
        </p:nvSpPr>
        <p:spPr>
          <a:xfrm>
            <a:off x="4477733"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34" name="Rectangle 1033">
            <a:extLst>
              <a:ext uri="{FF2B5EF4-FFF2-40B4-BE49-F238E27FC236}">
                <a16:creationId xmlns:a16="http://schemas.microsoft.com/office/drawing/2014/main" id="{8B90E063-08EB-B60E-71C5-FF0422114DE6}"/>
              </a:ext>
            </a:extLst>
          </p:cNvPr>
          <p:cNvSpPr/>
          <p:nvPr/>
        </p:nvSpPr>
        <p:spPr>
          <a:xfrm>
            <a:off x="5574429"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36" name="TextBox 1035">
            <a:extLst>
              <a:ext uri="{FF2B5EF4-FFF2-40B4-BE49-F238E27FC236}">
                <a16:creationId xmlns:a16="http://schemas.microsoft.com/office/drawing/2014/main" id="{897C5250-462C-E74F-96B3-FF96B1911195}"/>
              </a:ext>
            </a:extLst>
          </p:cNvPr>
          <p:cNvSpPr txBox="1"/>
          <p:nvPr/>
        </p:nvSpPr>
        <p:spPr>
          <a:xfrm>
            <a:off x="6273942" y="5635773"/>
            <a:ext cx="1199544" cy="464871"/>
          </a:xfrm>
          <a:prstGeom prst="rect">
            <a:avLst/>
          </a:prstGeom>
          <a:noFill/>
        </p:spPr>
        <p:txBody>
          <a:bodyPr wrap="square">
            <a:spAutoFit/>
          </a:bodyPr>
          <a:lstStyle/>
          <a:p>
            <a:pPr algn="ctr">
              <a:lnSpc>
                <a:spcPct val="150000"/>
              </a:lnSpc>
            </a:pPr>
            <a:r>
              <a:rPr lang="en-GB" dirty="0"/>
              <a:t>Red:</a:t>
            </a:r>
          </a:p>
        </p:txBody>
      </p:sp>
      <p:sp>
        <p:nvSpPr>
          <p:cNvPr id="1037" name="TextBox 1036">
            <a:extLst>
              <a:ext uri="{FF2B5EF4-FFF2-40B4-BE49-F238E27FC236}">
                <a16:creationId xmlns:a16="http://schemas.microsoft.com/office/drawing/2014/main" id="{50E69678-FEBC-5F14-C30F-0DEEB2382156}"/>
              </a:ext>
            </a:extLst>
          </p:cNvPr>
          <p:cNvSpPr txBox="1"/>
          <p:nvPr/>
        </p:nvSpPr>
        <p:spPr>
          <a:xfrm>
            <a:off x="7299918" y="5635773"/>
            <a:ext cx="1308670" cy="464871"/>
          </a:xfrm>
          <a:prstGeom prst="rect">
            <a:avLst/>
          </a:prstGeom>
          <a:noFill/>
        </p:spPr>
        <p:txBody>
          <a:bodyPr wrap="square">
            <a:spAutoFit/>
          </a:bodyPr>
          <a:lstStyle/>
          <a:p>
            <a:pPr algn="ctr">
              <a:lnSpc>
                <a:spcPct val="150000"/>
              </a:lnSpc>
            </a:pPr>
            <a:r>
              <a:rPr lang="en-GB" dirty="0"/>
              <a:t>Green:</a:t>
            </a:r>
          </a:p>
        </p:txBody>
      </p:sp>
      <p:sp>
        <p:nvSpPr>
          <p:cNvPr id="1038" name="TextBox 1037">
            <a:extLst>
              <a:ext uri="{FF2B5EF4-FFF2-40B4-BE49-F238E27FC236}">
                <a16:creationId xmlns:a16="http://schemas.microsoft.com/office/drawing/2014/main" id="{F4AFCBDB-9F50-CC83-9B23-6959D8A9F17E}"/>
              </a:ext>
            </a:extLst>
          </p:cNvPr>
          <p:cNvSpPr txBox="1"/>
          <p:nvPr/>
        </p:nvSpPr>
        <p:spPr>
          <a:xfrm>
            <a:off x="8453683" y="5635773"/>
            <a:ext cx="1119218" cy="464871"/>
          </a:xfrm>
          <a:prstGeom prst="rect">
            <a:avLst/>
          </a:prstGeom>
          <a:noFill/>
        </p:spPr>
        <p:txBody>
          <a:bodyPr wrap="square">
            <a:spAutoFit/>
          </a:bodyPr>
          <a:lstStyle/>
          <a:p>
            <a:pPr algn="ctr">
              <a:lnSpc>
                <a:spcPct val="150000"/>
              </a:lnSpc>
            </a:pPr>
            <a:r>
              <a:rPr lang="en-GB" dirty="0"/>
              <a:t>White:</a:t>
            </a:r>
          </a:p>
        </p:txBody>
      </p:sp>
      <p:sp>
        <p:nvSpPr>
          <p:cNvPr id="1039" name="Rectangle 1038">
            <a:extLst>
              <a:ext uri="{FF2B5EF4-FFF2-40B4-BE49-F238E27FC236}">
                <a16:creationId xmlns:a16="http://schemas.microsoft.com/office/drawing/2014/main" id="{1B1B102C-5E75-B301-F6A7-EF8B481DB502}"/>
              </a:ext>
            </a:extLst>
          </p:cNvPr>
          <p:cNvSpPr/>
          <p:nvPr/>
        </p:nvSpPr>
        <p:spPr>
          <a:xfrm>
            <a:off x="6518008"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40" name="Rectangle 1039">
            <a:extLst>
              <a:ext uri="{FF2B5EF4-FFF2-40B4-BE49-F238E27FC236}">
                <a16:creationId xmlns:a16="http://schemas.microsoft.com/office/drawing/2014/main" id="{4D6E7353-F89B-0B19-F664-82528570645E}"/>
              </a:ext>
            </a:extLst>
          </p:cNvPr>
          <p:cNvSpPr/>
          <p:nvPr/>
        </p:nvSpPr>
        <p:spPr>
          <a:xfrm>
            <a:off x="7614704"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041" name="Rectangle 1040">
            <a:extLst>
              <a:ext uri="{FF2B5EF4-FFF2-40B4-BE49-F238E27FC236}">
                <a16:creationId xmlns:a16="http://schemas.microsoft.com/office/drawing/2014/main" id="{034C837D-B9A4-D1E7-C3D7-2743B3DE59A4}"/>
              </a:ext>
            </a:extLst>
          </p:cNvPr>
          <p:cNvSpPr/>
          <p:nvPr/>
        </p:nvSpPr>
        <p:spPr>
          <a:xfrm>
            <a:off x="8711400" y="6111734"/>
            <a:ext cx="638987" cy="46487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65FB1B-2E75-AA8D-4D0A-FDD0D969C74B}"/>
                  </a:ext>
                </a:extLst>
              </p:cNvPr>
              <p:cNvSpPr txBox="1"/>
              <p:nvPr/>
            </p:nvSpPr>
            <p:spPr>
              <a:xfrm>
                <a:off x="-63894"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a14:m>
                <a:endParaRPr lang="en-GB" sz="2000" dirty="0"/>
              </a:p>
            </p:txBody>
          </p:sp>
        </mc:Choice>
        <mc:Fallback xmlns="">
          <p:sp>
            <p:nvSpPr>
              <p:cNvPr id="6" name="TextBox 5">
                <a:extLst>
                  <a:ext uri="{FF2B5EF4-FFF2-40B4-BE49-F238E27FC236}">
                    <a16:creationId xmlns:a16="http://schemas.microsoft.com/office/drawing/2014/main" id="{6365FB1B-2E75-AA8D-4D0A-FDD0D969C74B}"/>
                  </a:ext>
                </a:extLst>
              </p:cNvPr>
              <p:cNvSpPr txBox="1">
                <a:spLocks noRot="1" noChangeAspect="1" noMove="1" noResize="1" noEditPoints="1" noAdjustHandles="1" noChangeArrowheads="1" noChangeShapeType="1" noTextEdit="1"/>
              </p:cNvSpPr>
              <p:nvPr/>
            </p:nvSpPr>
            <p:spPr>
              <a:xfrm>
                <a:off x="-63894" y="5915589"/>
                <a:ext cx="1199544" cy="689932"/>
              </a:xfrm>
              <a:prstGeom prst="rect">
                <a:avLst/>
              </a:prstGeom>
              <a:blipFill>
                <a:blip r:embed="rId5"/>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2C1526-9B92-35E4-34A3-783E8D60134D}"/>
                  </a:ext>
                </a:extLst>
              </p:cNvPr>
              <p:cNvSpPr txBox="1"/>
              <p:nvPr/>
            </p:nvSpPr>
            <p:spPr>
              <a:xfrm>
                <a:off x="1011353"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endParaRPr lang="en-GB" sz="2000" dirty="0"/>
              </a:p>
            </p:txBody>
          </p:sp>
        </mc:Choice>
        <mc:Fallback xmlns="">
          <p:sp>
            <p:nvSpPr>
              <p:cNvPr id="12" name="TextBox 11">
                <a:extLst>
                  <a:ext uri="{FF2B5EF4-FFF2-40B4-BE49-F238E27FC236}">
                    <a16:creationId xmlns:a16="http://schemas.microsoft.com/office/drawing/2014/main" id="{9A2C1526-9B92-35E4-34A3-783E8D60134D}"/>
                  </a:ext>
                </a:extLst>
              </p:cNvPr>
              <p:cNvSpPr txBox="1">
                <a:spLocks noRot="1" noChangeAspect="1" noMove="1" noResize="1" noEditPoints="1" noAdjustHandles="1" noChangeArrowheads="1" noChangeShapeType="1" noTextEdit="1"/>
              </p:cNvSpPr>
              <p:nvPr/>
            </p:nvSpPr>
            <p:spPr>
              <a:xfrm>
                <a:off x="1011353" y="5915589"/>
                <a:ext cx="1199544" cy="689932"/>
              </a:xfrm>
              <a:prstGeom prst="rect">
                <a:avLst/>
              </a:prstGeom>
              <a:blipFill>
                <a:blip r:embed="rId6"/>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CDC3FC-D99F-46EB-F516-3B46AFFB88A0}"/>
                  </a:ext>
                </a:extLst>
              </p:cNvPr>
              <p:cNvSpPr txBox="1"/>
              <p:nvPr/>
            </p:nvSpPr>
            <p:spPr>
              <a:xfrm>
                <a:off x="2113994"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a14:m>
                <a:endParaRPr lang="en-GB" sz="2000" dirty="0"/>
              </a:p>
            </p:txBody>
          </p:sp>
        </mc:Choice>
        <mc:Fallback xmlns="">
          <p:sp>
            <p:nvSpPr>
              <p:cNvPr id="15" name="TextBox 14">
                <a:extLst>
                  <a:ext uri="{FF2B5EF4-FFF2-40B4-BE49-F238E27FC236}">
                    <a16:creationId xmlns:a16="http://schemas.microsoft.com/office/drawing/2014/main" id="{77CDC3FC-D99F-46EB-F516-3B46AFFB88A0}"/>
                  </a:ext>
                </a:extLst>
              </p:cNvPr>
              <p:cNvSpPr txBox="1">
                <a:spLocks noRot="1" noChangeAspect="1" noMove="1" noResize="1" noEditPoints="1" noAdjustHandles="1" noChangeArrowheads="1" noChangeShapeType="1" noTextEdit="1"/>
              </p:cNvSpPr>
              <p:nvPr/>
            </p:nvSpPr>
            <p:spPr>
              <a:xfrm>
                <a:off x="2113994" y="5915589"/>
                <a:ext cx="1199544" cy="689932"/>
              </a:xfrm>
              <a:prstGeom prst="rect">
                <a:avLst/>
              </a:prstGeom>
              <a:blipFill>
                <a:blip r:embed="rId7"/>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FFB0BE7-F65D-7390-FD99-B742111D7128}"/>
                  </a:ext>
                </a:extLst>
              </p:cNvPr>
              <p:cNvSpPr txBox="1"/>
              <p:nvPr/>
            </p:nvSpPr>
            <p:spPr>
              <a:xfrm>
                <a:off x="4150035"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endParaRPr lang="en-GB" sz="2000" dirty="0"/>
              </a:p>
            </p:txBody>
          </p:sp>
        </mc:Choice>
        <mc:Fallback xmlns="">
          <p:sp>
            <p:nvSpPr>
              <p:cNvPr id="16" name="TextBox 15">
                <a:extLst>
                  <a:ext uri="{FF2B5EF4-FFF2-40B4-BE49-F238E27FC236}">
                    <a16:creationId xmlns:a16="http://schemas.microsoft.com/office/drawing/2014/main" id="{AFFB0BE7-F65D-7390-FD99-B742111D7128}"/>
                  </a:ext>
                </a:extLst>
              </p:cNvPr>
              <p:cNvSpPr txBox="1">
                <a:spLocks noRot="1" noChangeAspect="1" noMove="1" noResize="1" noEditPoints="1" noAdjustHandles="1" noChangeArrowheads="1" noChangeShapeType="1" noTextEdit="1"/>
              </p:cNvSpPr>
              <p:nvPr/>
            </p:nvSpPr>
            <p:spPr>
              <a:xfrm>
                <a:off x="4150035" y="5915589"/>
                <a:ext cx="1199544" cy="689932"/>
              </a:xfrm>
              <a:prstGeom prst="rect">
                <a:avLst/>
              </a:prstGeom>
              <a:blipFill>
                <a:blip r:embed="rId8"/>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AFDE2F-78BA-8516-FEC2-45171A4A6B61}"/>
                  </a:ext>
                </a:extLst>
              </p:cNvPr>
              <p:cNvSpPr txBox="1"/>
              <p:nvPr/>
            </p:nvSpPr>
            <p:spPr>
              <a:xfrm>
                <a:off x="3060992"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8</m:t>
                        </m:r>
                      </m:den>
                    </m:f>
                  </m:oMath>
                </a14:m>
                <a:endParaRPr lang="en-GB" sz="2000" dirty="0"/>
              </a:p>
            </p:txBody>
          </p:sp>
        </mc:Choice>
        <mc:Fallback xmlns="">
          <p:sp>
            <p:nvSpPr>
              <p:cNvPr id="17" name="TextBox 16">
                <a:extLst>
                  <a:ext uri="{FF2B5EF4-FFF2-40B4-BE49-F238E27FC236}">
                    <a16:creationId xmlns:a16="http://schemas.microsoft.com/office/drawing/2014/main" id="{E9AFDE2F-78BA-8516-FEC2-45171A4A6B61}"/>
                  </a:ext>
                </a:extLst>
              </p:cNvPr>
              <p:cNvSpPr txBox="1">
                <a:spLocks noRot="1" noChangeAspect="1" noMove="1" noResize="1" noEditPoints="1" noAdjustHandles="1" noChangeArrowheads="1" noChangeShapeType="1" noTextEdit="1"/>
              </p:cNvSpPr>
              <p:nvPr/>
            </p:nvSpPr>
            <p:spPr>
              <a:xfrm>
                <a:off x="3060992" y="5915589"/>
                <a:ext cx="1199544" cy="689932"/>
              </a:xfrm>
              <a:prstGeom prst="rect">
                <a:avLst/>
              </a:prstGeom>
              <a:blipFill>
                <a:blip r:embed="rId9"/>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E3C812F-2AD1-2274-4BAE-859603596175}"/>
                  </a:ext>
                </a:extLst>
              </p:cNvPr>
              <p:cNvSpPr txBox="1"/>
              <p:nvPr/>
            </p:nvSpPr>
            <p:spPr>
              <a:xfrm>
                <a:off x="5265727"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8</m:t>
                        </m:r>
                      </m:den>
                    </m:f>
                  </m:oMath>
                </a14:m>
                <a:endParaRPr lang="en-GB" sz="2000" dirty="0"/>
              </a:p>
            </p:txBody>
          </p:sp>
        </mc:Choice>
        <mc:Fallback xmlns="">
          <p:sp>
            <p:nvSpPr>
              <p:cNvPr id="18" name="TextBox 17">
                <a:extLst>
                  <a:ext uri="{FF2B5EF4-FFF2-40B4-BE49-F238E27FC236}">
                    <a16:creationId xmlns:a16="http://schemas.microsoft.com/office/drawing/2014/main" id="{CE3C812F-2AD1-2274-4BAE-859603596175}"/>
                  </a:ext>
                </a:extLst>
              </p:cNvPr>
              <p:cNvSpPr txBox="1">
                <a:spLocks noRot="1" noChangeAspect="1" noMove="1" noResize="1" noEditPoints="1" noAdjustHandles="1" noChangeArrowheads="1" noChangeShapeType="1" noTextEdit="1"/>
              </p:cNvSpPr>
              <p:nvPr/>
            </p:nvSpPr>
            <p:spPr>
              <a:xfrm>
                <a:off x="5265727" y="5915589"/>
                <a:ext cx="1199544" cy="6899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0FA269-C8D9-EFD7-4692-8EDBFB4BAF4A}"/>
                  </a:ext>
                </a:extLst>
              </p:cNvPr>
              <p:cNvSpPr txBox="1"/>
              <p:nvPr/>
            </p:nvSpPr>
            <p:spPr>
              <a:xfrm>
                <a:off x="6194759"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a14:m>
                <a:endParaRPr lang="en-GB" sz="2000" dirty="0"/>
              </a:p>
            </p:txBody>
          </p:sp>
        </mc:Choice>
        <mc:Fallback xmlns="">
          <p:sp>
            <p:nvSpPr>
              <p:cNvPr id="19" name="TextBox 18">
                <a:extLst>
                  <a:ext uri="{FF2B5EF4-FFF2-40B4-BE49-F238E27FC236}">
                    <a16:creationId xmlns:a16="http://schemas.microsoft.com/office/drawing/2014/main" id="{A50FA269-C8D9-EFD7-4692-8EDBFB4BAF4A}"/>
                  </a:ext>
                </a:extLst>
              </p:cNvPr>
              <p:cNvSpPr txBox="1">
                <a:spLocks noRot="1" noChangeAspect="1" noMove="1" noResize="1" noEditPoints="1" noAdjustHandles="1" noChangeArrowheads="1" noChangeShapeType="1" noTextEdit="1"/>
              </p:cNvSpPr>
              <p:nvPr/>
            </p:nvSpPr>
            <p:spPr>
              <a:xfrm>
                <a:off x="6194759" y="5915589"/>
                <a:ext cx="1199544" cy="689932"/>
              </a:xfrm>
              <a:prstGeom prst="rect">
                <a:avLst/>
              </a:prstGeom>
              <a:blipFill>
                <a:blip r:embed="rId11"/>
                <a:stretch>
                  <a:fillRect b="-8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D9AF3E-34B3-3397-8AAF-10CD1C222D7B}"/>
                  </a:ext>
                </a:extLst>
              </p:cNvPr>
              <p:cNvSpPr txBox="1"/>
              <p:nvPr/>
            </p:nvSpPr>
            <p:spPr>
              <a:xfrm>
                <a:off x="7304672"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8</m:t>
                        </m:r>
                      </m:den>
                    </m:f>
                  </m:oMath>
                </a14:m>
                <a:endParaRPr lang="en-GB" sz="2000" dirty="0"/>
              </a:p>
            </p:txBody>
          </p:sp>
        </mc:Choice>
        <mc:Fallback xmlns="">
          <p:sp>
            <p:nvSpPr>
              <p:cNvPr id="20" name="TextBox 19">
                <a:extLst>
                  <a:ext uri="{FF2B5EF4-FFF2-40B4-BE49-F238E27FC236}">
                    <a16:creationId xmlns:a16="http://schemas.microsoft.com/office/drawing/2014/main" id="{64D9AF3E-34B3-3397-8AAF-10CD1C222D7B}"/>
                  </a:ext>
                </a:extLst>
              </p:cNvPr>
              <p:cNvSpPr txBox="1">
                <a:spLocks noRot="1" noChangeAspect="1" noMove="1" noResize="1" noEditPoints="1" noAdjustHandles="1" noChangeArrowheads="1" noChangeShapeType="1" noTextEdit="1"/>
              </p:cNvSpPr>
              <p:nvPr/>
            </p:nvSpPr>
            <p:spPr>
              <a:xfrm>
                <a:off x="7304672" y="5915589"/>
                <a:ext cx="1199544" cy="6899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33EEFD-1B40-D5D1-C06E-907AE8695B93}"/>
                  </a:ext>
                </a:extLst>
              </p:cNvPr>
              <p:cNvSpPr txBox="1"/>
              <p:nvPr/>
            </p:nvSpPr>
            <p:spPr>
              <a:xfrm>
                <a:off x="8411457" y="5915589"/>
                <a:ext cx="1199544" cy="689932"/>
              </a:xfrm>
              <a:prstGeom prst="rect">
                <a:avLst/>
              </a:prstGeom>
              <a:noFill/>
            </p:spPr>
            <p:txBody>
              <a:bodyPr wrap="square">
                <a:spAutoFit/>
              </a:bodyPr>
              <a:lstStyle/>
              <a:p>
                <a:pPr algn="ctr">
                  <a:lnSpc>
                    <a:spcPct val="150000"/>
                  </a:lnSpc>
                </a:pPr>
                <a:r>
                  <a:rPr lang="en-GB" sz="2000" dirty="0"/>
                  <a:t>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8</m:t>
                        </m:r>
                      </m:den>
                    </m:f>
                  </m:oMath>
                </a14:m>
                <a:endParaRPr lang="en-GB" sz="2000" dirty="0"/>
              </a:p>
            </p:txBody>
          </p:sp>
        </mc:Choice>
        <mc:Fallback xmlns="">
          <p:sp>
            <p:nvSpPr>
              <p:cNvPr id="21" name="TextBox 20">
                <a:extLst>
                  <a:ext uri="{FF2B5EF4-FFF2-40B4-BE49-F238E27FC236}">
                    <a16:creationId xmlns:a16="http://schemas.microsoft.com/office/drawing/2014/main" id="{7633EEFD-1B40-D5D1-C06E-907AE8695B93}"/>
                  </a:ext>
                </a:extLst>
              </p:cNvPr>
              <p:cNvSpPr txBox="1">
                <a:spLocks noRot="1" noChangeAspect="1" noMove="1" noResize="1" noEditPoints="1" noAdjustHandles="1" noChangeArrowheads="1" noChangeShapeType="1" noTextEdit="1"/>
              </p:cNvSpPr>
              <p:nvPr/>
            </p:nvSpPr>
            <p:spPr>
              <a:xfrm>
                <a:off x="8411457" y="5915589"/>
                <a:ext cx="1199544" cy="689932"/>
              </a:xfrm>
              <a:prstGeom prst="rect">
                <a:avLst/>
              </a:prstGeom>
              <a:blipFill>
                <a:blip r:embed="rId13"/>
                <a:stretch>
                  <a:fillRect/>
                </a:stretch>
              </a:blipFill>
            </p:spPr>
            <p:txBody>
              <a:bodyPr/>
              <a:lstStyle/>
              <a:p>
                <a:r>
                  <a:rPr lang="en-GB">
                    <a:noFill/>
                  </a:rPr>
                  <a:t> </a:t>
                </a:r>
              </a:p>
            </p:txBody>
          </p:sp>
        </mc:Fallback>
      </mc:AlternateContent>
      <p:pic>
        <p:nvPicPr>
          <p:cNvPr id="5" name="Picture 2" descr="Christmas present simple icon for Royalty Free Vector Image">
            <a:extLst>
              <a:ext uri="{FF2B5EF4-FFF2-40B4-BE49-F238E27FC236}">
                <a16:creationId xmlns:a16="http://schemas.microsoft.com/office/drawing/2014/main" id="{157A9A94-06F0-4571-9A67-F182B24F3A01}"/>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4730"/>
          <a:stretch/>
        </p:blipFill>
        <p:spPr bwMode="auto">
          <a:xfrm>
            <a:off x="6919594" y="1211015"/>
            <a:ext cx="1821323" cy="1677282"/>
          </a:xfrm>
          <a:prstGeom prst="rect">
            <a:avLst/>
          </a:prstGeom>
          <a:solidFill>
            <a:schemeClr val="bg1"/>
          </a:solidFill>
        </p:spPr>
      </p:pic>
      <p:sp>
        <p:nvSpPr>
          <p:cNvPr id="7" name="Rectangle 6">
            <a:extLst>
              <a:ext uri="{FF2B5EF4-FFF2-40B4-BE49-F238E27FC236}">
                <a16:creationId xmlns:a16="http://schemas.microsoft.com/office/drawing/2014/main" id="{7E6CFA02-2E99-AF0D-AB62-DB4284EF7355}"/>
              </a:ext>
            </a:extLst>
          </p:cNvPr>
          <p:cNvSpPr/>
          <p:nvPr/>
        </p:nvSpPr>
        <p:spPr>
          <a:xfrm>
            <a:off x="7894222" y="2212659"/>
            <a:ext cx="419846" cy="418222"/>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Christmas present simple icon for Royalty Free Vector Image">
            <a:extLst>
              <a:ext uri="{FF2B5EF4-FFF2-40B4-BE49-F238E27FC236}">
                <a16:creationId xmlns:a16="http://schemas.microsoft.com/office/drawing/2014/main" id="{9E5DA017-4727-7A7D-A0F8-82390C13638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4730"/>
          <a:stretch/>
        </p:blipFill>
        <p:spPr bwMode="auto">
          <a:xfrm>
            <a:off x="797554" y="1192805"/>
            <a:ext cx="1821323" cy="1677282"/>
          </a:xfrm>
          <a:prstGeom prst="rect">
            <a:avLst/>
          </a:prstGeom>
          <a:solidFill>
            <a:schemeClr val="bg1"/>
          </a:solidFill>
        </p:spPr>
      </p:pic>
      <p:sp>
        <p:nvSpPr>
          <p:cNvPr id="9" name="Rectangle 8">
            <a:extLst>
              <a:ext uri="{FF2B5EF4-FFF2-40B4-BE49-F238E27FC236}">
                <a16:creationId xmlns:a16="http://schemas.microsoft.com/office/drawing/2014/main" id="{395BE715-95DF-CEA0-359C-422BAAA23197}"/>
              </a:ext>
            </a:extLst>
          </p:cNvPr>
          <p:cNvSpPr/>
          <p:nvPr/>
        </p:nvSpPr>
        <p:spPr>
          <a:xfrm>
            <a:off x="854638" y="1795871"/>
            <a:ext cx="1680981" cy="167728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6F7C29E-3877-3E75-3897-212E92CC9A02}"/>
              </a:ext>
            </a:extLst>
          </p:cNvPr>
          <p:cNvSpPr/>
          <p:nvPr/>
        </p:nvSpPr>
        <p:spPr>
          <a:xfrm>
            <a:off x="854636" y="1795869"/>
            <a:ext cx="840491"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863AF7-E36E-74EB-00DD-09FB5F980277}"/>
              </a:ext>
            </a:extLst>
          </p:cNvPr>
          <p:cNvSpPr/>
          <p:nvPr/>
        </p:nvSpPr>
        <p:spPr>
          <a:xfrm>
            <a:off x="1695128" y="1796697"/>
            <a:ext cx="840491" cy="838641"/>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F9FE31A-C99B-66ED-49B0-A3A0A1CBE696}"/>
              </a:ext>
            </a:extLst>
          </p:cNvPr>
          <p:cNvSpPr/>
          <p:nvPr/>
        </p:nvSpPr>
        <p:spPr>
          <a:xfrm>
            <a:off x="1695127" y="2633844"/>
            <a:ext cx="840491"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89754E-19EB-E14F-D366-37F594DB5892}"/>
              </a:ext>
            </a:extLst>
          </p:cNvPr>
          <p:cNvSpPr/>
          <p:nvPr/>
        </p:nvSpPr>
        <p:spPr>
          <a:xfrm>
            <a:off x="854637" y="2638211"/>
            <a:ext cx="840488" cy="838641"/>
          </a:xfrm>
          <a:prstGeom prst="rec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AAA5DB9-C776-0217-E42D-FAFC95CA826C}"/>
              </a:ext>
            </a:extLst>
          </p:cNvPr>
          <p:cNvSpPr/>
          <p:nvPr/>
        </p:nvSpPr>
        <p:spPr>
          <a:xfrm>
            <a:off x="1695740" y="2637889"/>
            <a:ext cx="840491"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Christmas present simple icon for Royalty Free Vector Image">
            <a:extLst>
              <a:ext uri="{FF2B5EF4-FFF2-40B4-BE49-F238E27FC236}">
                <a16:creationId xmlns:a16="http://schemas.microsoft.com/office/drawing/2014/main" id="{BFB0976A-EBFE-296C-7AAA-51B68AF9FDB0}"/>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4730"/>
          <a:stretch/>
        </p:blipFill>
        <p:spPr bwMode="auto">
          <a:xfrm>
            <a:off x="3858574" y="1205609"/>
            <a:ext cx="1821323" cy="1677282"/>
          </a:xfrm>
          <a:prstGeom prst="rect">
            <a:avLst/>
          </a:prstGeom>
          <a:solidFill>
            <a:schemeClr val="bg1"/>
          </a:solidFill>
        </p:spPr>
      </p:pic>
      <p:sp>
        <p:nvSpPr>
          <p:cNvPr id="25" name="Rectangle 24">
            <a:extLst>
              <a:ext uri="{FF2B5EF4-FFF2-40B4-BE49-F238E27FC236}">
                <a16:creationId xmlns:a16="http://schemas.microsoft.com/office/drawing/2014/main" id="{E0F3F955-7323-8C6E-7CDB-BE07D5DE6708}"/>
              </a:ext>
            </a:extLst>
          </p:cNvPr>
          <p:cNvSpPr/>
          <p:nvPr/>
        </p:nvSpPr>
        <p:spPr>
          <a:xfrm>
            <a:off x="3940680" y="2638035"/>
            <a:ext cx="840490" cy="838641"/>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BA64885-477C-B5F0-A2ED-69D8F86078C8}"/>
              </a:ext>
            </a:extLst>
          </p:cNvPr>
          <p:cNvSpPr/>
          <p:nvPr/>
        </p:nvSpPr>
        <p:spPr>
          <a:xfrm>
            <a:off x="3929544" y="1799570"/>
            <a:ext cx="1679388" cy="167728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97D97EE-9A72-20FB-443C-F27DB0D02683}"/>
              </a:ext>
            </a:extLst>
          </p:cNvPr>
          <p:cNvSpPr/>
          <p:nvPr/>
        </p:nvSpPr>
        <p:spPr>
          <a:xfrm>
            <a:off x="3929542" y="1799568"/>
            <a:ext cx="839694"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5CAD010-82C2-AE65-AD02-D211C900C515}"/>
              </a:ext>
            </a:extLst>
          </p:cNvPr>
          <p:cNvSpPr/>
          <p:nvPr/>
        </p:nvSpPr>
        <p:spPr>
          <a:xfrm>
            <a:off x="4769238" y="1800397"/>
            <a:ext cx="839694"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A0A793E-6CF1-855A-B069-C9B67F7882CE}"/>
              </a:ext>
            </a:extLst>
          </p:cNvPr>
          <p:cNvSpPr/>
          <p:nvPr/>
        </p:nvSpPr>
        <p:spPr>
          <a:xfrm>
            <a:off x="4769236" y="2637544"/>
            <a:ext cx="839694" cy="8386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CAC0F2B-583B-C576-CC7A-AC379C18B6F1}"/>
              </a:ext>
            </a:extLst>
          </p:cNvPr>
          <p:cNvSpPr/>
          <p:nvPr/>
        </p:nvSpPr>
        <p:spPr>
          <a:xfrm>
            <a:off x="4769236" y="1799569"/>
            <a:ext cx="419847" cy="41932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3CA0003-F387-0710-494F-8A1E30F5B11B}"/>
              </a:ext>
            </a:extLst>
          </p:cNvPr>
          <p:cNvSpPr/>
          <p:nvPr/>
        </p:nvSpPr>
        <p:spPr>
          <a:xfrm>
            <a:off x="5189083" y="1806026"/>
            <a:ext cx="419847" cy="419320"/>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0441526-DD63-D4F9-26D6-4C0D97415B5E}"/>
              </a:ext>
            </a:extLst>
          </p:cNvPr>
          <p:cNvSpPr/>
          <p:nvPr/>
        </p:nvSpPr>
        <p:spPr>
          <a:xfrm>
            <a:off x="5190679" y="2218889"/>
            <a:ext cx="419847" cy="41932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D4E7ACB-211A-BF00-9BA3-AC04F1F23966}"/>
              </a:ext>
            </a:extLst>
          </p:cNvPr>
          <p:cNvSpPr/>
          <p:nvPr/>
        </p:nvSpPr>
        <p:spPr>
          <a:xfrm>
            <a:off x="4772524" y="2218889"/>
            <a:ext cx="419848" cy="419320"/>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5196141-1F6A-B3C0-4129-C65E103F48FE}"/>
              </a:ext>
            </a:extLst>
          </p:cNvPr>
          <p:cNvSpPr/>
          <p:nvPr/>
        </p:nvSpPr>
        <p:spPr>
          <a:xfrm>
            <a:off x="4770888" y="2634800"/>
            <a:ext cx="839694" cy="838641"/>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E8BAC3-D565-7E24-8D96-2352AA6FA82F}"/>
              </a:ext>
            </a:extLst>
          </p:cNvPr>
          <p:cNvSpPr/>
          <p:nvPr/>
        </p:nvSpPr>
        <p:spPr>
          <a:xfrm>
            <a:off x="4770677" y="1802312"/>
            <a:ext cx="419848" cy="41932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0CC1AE0-8646-0287-5C1E-5C37C02CF376}"/>
              </a:ext>
            </a:extLst>
          </p:cNvPr>
          <p:cNvSpPr/>
          <p:nvPr/>
        </p:nvSpPr>
        <p:spPr>
          <a:xfrm>
            <a:off x="5193169" y="2219324"/>
            <a:ext cx="415762" cy="41523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2806B9C-CCEA-1989-873C-B334EB49F4FB}"/>
              </a:ext>
            </a:extLst>
          </p:cNvPr>
          <p:cNvSpPr/>
          <p:nvPr/>
        </p:nvSpPr>
        <p:spPr>
          <a:xfrm>
            <a:off x="7051244" y="1803964"/>
            <a:ext cx="1679385" cy="167288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0F43A88-F36B-FE2D-CF0C-505AC9EAF0DD}"/>
              </a:ext>
            </a:extLst>
          </p:cNvPr>
          <p:cNvSpPr/>
          <p:nvPr/>
        </p:nvSpPr>
        <p:spPr>
          <a:xfrm>
            <a:off x="7051242" y="1803962"/>
            <a:ext cx="839693" cy="836444"/>
          </a:xfrm>
          <a:prstGeom prst="rect">
            <a:avLst/>
          </a:prstGeom>
          <a:solidFill>
            <a:srgbClr val="00924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EC83EB9C-AF84-9F75-10EF-7F8142E0255F}"/>
              </a:ext>
            </a:extLst>
          </p:cNvPr>
          <p:cNvSpPr/>
          <p:nvPr/>
        </p:nvSpPr>
        <p:spPr>
          <a:xfrm>
            <a:off x="7890936" y="1804788"/>
            <a:ext cx="839693" cy="8364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3F82A23-5CF9-D031-4F66-F217E49CCCDD}"/>
              </a:ext>
            </a:extLst>
          </p:cNvPr>
          <p:cNvSpPr/>
          <p:nvPr/>
        </p:nvSpPr>
        <p:spPr>
          <a:xfrm>
            <a:off x="7890935" y="2639742"/>
            <a:ext cx="839693" cy="83644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6B814CD-32C6-1CEA-7E32-98C8583606B0}"/>
              </a:ext>
            </a:extLst>
          </p:cNvPr>
          <p:cNvSpPr/>
          <p:nvPr/>
        </p:nvSpPr>
        <p:spPr>
          <a:xfrm>
            <a:off x="7890935" y="1803962"/>
            <a:ext cx="419846" cy="4182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BA548F8-8A6D-8249-841B-44754063FE2C}"/>
              </a:ext>
            </a:extLst>
          </p:cNvPr>
          <p:cNvSpPr/>
          <p:nvPr/>
        </p:nvSpPr>
        <p:spPr>
          <a:xfrm>
            <a:off x="8308712" y="1810419"/>
            <a:ext cx="419846" cy="418221"/>
          </a:xfrm>
          <a:prstGeom prst="rect">
            <a:avLst/>
          </a:prstGeom>
          <a:solidFill>
            <a:srgbClr val="FE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5077331E-577A-74B9-0D48-966440250285}"/>
              </a:ext>
            </a:extLst>
          </p:cNvPr>
          <p:cNvSpPr/>
          <p:nvPr/>
        </p:nvSpPr>
        <p:spPr>
          <a:xfrm>
            <a:off x="8307615" y="2222184"/>
            <a:ext cx="419846" cy="4182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EBADF9F-CFDC-190E-E268-AE227CDE371A}"/>
              </a:ext>
            </a:extLst>
          </p:cNvPr>
          <p:cNvSpPr/>
          <p:nvPr/>
        </p:nvSpPr>
        <p:spPr>
          <a:xfrm>
            <a:off x="7051243" y="2637941"/>
            <a:ext cx="419846" cy="836444"/>
          </a:xfrm>
          <a:prstGeom prst="rec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EF15B9AD-79E8-5885-3D72-E1F4CB771C9D}"/>
              </a:ext>
            </a:extLst>
          </p:cNvPr>
          <p:cNvSpPr/>
          <p:nvPr/>
        </p:nvSpPr>
        <p:spPr>
          <a:xfrm>
            <a:off x="7468474" y="2639663"/>
            <a:ext cx="419846" cy="836444"/>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B8AEFE7-793A-D1E7-0AB4-5C438BF9AE3B}"/>
              </a:ext>
            </a:extLst>
          </p:cNvPr>
          <p:cNvSpPr/>
          <p:nvPr/>
        </p:nvSpPr>
        <p:spPr>
          <a:xfrm>
            <a:off x="7900278" y="1799569"/>
            <a:ext cx="419848" cy="41932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a16="http://schemas.microsoft.com/office/drawing/2014/main" id="{58A9602B-D13B-FF51-6F3C-6AF03F66950A}"/>
              </a:ext>
            </a:extLst>
          </p:cNvPr>
          <p:cNvGrpSpPr/>
          <p:nvPr/>
        </p:nvGrpSpPr>
        <p:grpSpPr>
          <a:xfrm>
            <a:off x="5924550" y="2635250"/>
            <a:ext cx="269875" cy="168274"/>
            <a:chOff x="5924550" y="2635250"/>
            <a:chExt cx="269875" cy="168274"/>
          </a:xfrm>
        </p:grpSpPr>
        <p:sp>
          <p:nvSpPr>
            <p:cNvPr id="59" name="Rectangle 58">
              <a:extLst>
                <a:ext uri="{FF2B5EF4-FFF2-40B4-BE49-F238E27FC236}">
                  <a16:creationId xmlns:a16="http://schemas.microsoft.com/office/drawing/2014/main" id="{141B43FB-E06E-0921-AFF2-AC64C269C9B0}"/>
                </a:ext>
              </a:extLst>
            </p:cNvPr>
            <p:cNvSpPr/>
            <p:nvPr/>
          </p:nvSpPr>
          <p:spPr>
            <a:xfrm>
              <a:off x="5975350" y="2635250"/>
              <a:ext cx="219075" cy="88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0D2FAF22-406C-0B7C-A01F-4394EFFDCB11}"/>
                </a:ext>
              </a:extLst>
            </p:cNvPr>
            <p:cNvSpPr/>
            <p:nvPr/>
          </p:nvSpPr>
          <p:spPr>
            <a:xfrm>
              <a:off x="5924550" y="2654299"/>
              <a:ext cx="136525" cy="1492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19ADC2FA-D1DB-53B6-D65A-77EA21DE3C0E}"/>
              </a:ext>
            </a:extLst>
          </p:cNvPr>
          <p:cNvGrpSpPr/>
          <p:nvPr/>
        </p:nvGrpSpPr>
        <p:grpSpPr>
          <a:xfrm rot="10800000">
            <a:off x="6807200" y="3533775"/>
            <a:ext cx="269875" cy="168274"/>
            <a:chOff x="5924550" y="2635250"/>
            <a:chExt cx="269875" cy="168274"/>
          </a:xfrm>
        </p:grpSpPr>
        <p:sp>
          <p:nvSpPr>
            <p:cNvPr id="62" name="Rectangle 61">
              <a:extLst>
                <a:ext uri="{FF2B5EF4-FFF2-40B4-BE49-F238E27FC236}">
                  <a16:creationId xmlns:a16="http://schemas.microsoft.com/office/drawing/2014/main" id="{5C1DF727-AB0F-F9F6-26B6-20097C011083}"/>
                </a:ext>
              </a:extLst>
            </p:cNvPr>
            <p:cNvSpPr/>
            <p:nvPr/>
          </p:nvSpPr>
          <p:spPr>
            <a:xfrm>
              <a:off x="5975350" y="2635250"/>
              <a:ext cx="219075" cy="88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746CB56A-CFE6-1E7F-F967-CB7EAC0D8E20}"/>
                </a:ext>
              </a:extLst>
            </p:cNvPr>
            <p:cNvSpPr/>
            <p:nvPr/>
          </p:nvSpPr>
          <p:spPr>
            <a:xfrm>
              <a:off x="5924550" y="2654299"/>
              <a:ext cx="136525" cy="1492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4" name="Picture 63">
            <a:extLst>
              <a:ext uri="{FF2B5EF4-FFF2-40B4-BE49-F238E27FC236}">
                <a16:creationId xmlns:a16="http://schemas.microsoft.com/office/drawing/2014/main" id="{33EC3D5E-3EB8-8DED-2A98-5057A4024C23}"/>
              </a:ext>
            </a:extLst>
          </p:cNvPr>
          <p:cNvPicPr>
            <a:picLocks noChangeAspect="1"/>
          </p:cNvPicPr>
          <p:nvPr/>
        </p:nvPicPr>
        <p:blipFill>
          <a:blip r:embed="rId15"/>
          <a:stretch>
            <a:fillRect/>
          </a:stretch>
        </p:blipFill>
        <p:spPr>
          <a:xfrm>
            <a:off x="7854397" y="2601933"/>
            <a:ext cx="1042506" cy="993734"/>
          </a:xfrm>
          <a:prstGeom prst="rect">
            <a:avLst/>
          </a:prstGeom>
        </p:spPr>
      </p:pic>
      <p:sp>
        <p:nvSpPr>
          <p:cNvPr id="65" name="Rectangle 64">
            <a:extLst>
              <a:ext uri="{FF2B5EF4-FFF2-40B4-BE49-F238E27FC236}">
                <a16:creationId xmlns:a16="http://schemas.microsoft.com/office/drawing/2014/main" id="{F8A6587D-E9A9-2755-5222-C431BC462141}"/>
              </a:ext>
            </a:extLst>
          </p:cNvPr>
          <p:cNvSpPr/>
          <p:nvPr/>
        </p:nvSpPr>
        <p:spPr>
          <a:xfrm>
            <a:off x="8309769" y="2232853"/>
            <a:ext cx="417512" cy="397272"/>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166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241404" y="2167914"/>
            <a:ext cx="7181976" cy="2726805"/>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242"/>
              </a:solidFill>
              <a:highlight>
                <a:srgbClr val="FFFF00"/>
              </a:highlight>
            </a:endParaRPr>
          </a:p>
          <a:p>
            <a:pPr algn="ctr"/>
            <a:r>
              <a:rPr lang="en-GB" dirty="0">
                <a:solidFill>
                  <a:srgbClr val="009242"/>
                </a:solidFill>
                <a:highlight>
                  <a:srgbClr val="FFFF00"/>
                </a:highlight>
              </a:rPr>
              <a:t> </a:t>
            </a:r>
          </a:p>
          <a:p>
            <a:pPr algn="ctr"/>
            <a:endParaRPr lang="en-GB" dirty="0">
              <a:solidFill>
                <a:srgbClr val="009242"/>
              </a:solidFill>
              <a:highlight>
                <a:srgbClr val="FFFF00"/>
              </a:highlight>
            </a:endParaRPr>
          </a:p>
          <a:p>
            <a:pPr algn="ctr"/>
            <a:r>
              <a:rPr lang="en-GB" dirty="0">
                <a:solidFill>
                  <a:srgbClr val="009242"/>
                </a:solidFill>
              </a:rPr>
              <a:t>The whole has been divided into __ equal parts.</a:t>
            </a:r>
          </a:p>
          <a:p>
            <a:pPr algn="ctr"/>
            <a:r>
              <a:rPr lang="en-GB" dirty="0">
                <a:solidFill>
                  <a:srgbClr val="009242"/>
                </a:solidFill>
              </a:rPr>
              <a:t>___ has been shaded </a:t>
            </a:r>
            <a:r>
              <a:rPr lang="en-GB" u="sng" dirty="0">
                <a:solidFill>
                  <a:srgbClr val="009242"/>
                </a:solidFill>
              </a:rPr>
              <a:t>(colour)</a:t>
            </a:r>
            <a:r>
              <a:rPr lang="en-GB" dirty="0">
                <a:solidFill>
                  <a:srgbClr val="009242"/>
                </a:solidFill>
              </a:rPr>
              <a:t>.</a:t>
            </a:r>
          </a:p>
          <a:p>
            <a:pPr algn="ctr"/>
            <a:endParaRPr lang="en-GB" dirty="0">
              <a:solidFill>
                <a:srgbClr val="009242"/>
              </a:solidFill>
            </a:endParaRPr>
          </a:p>
          <a:p>
            <a:pPr algn="ctr"/>
            <a:r>
              <a:rPr lang="en-GB" dirty="0">
                <a:solidFill>
                  <a:srgbClr val="009242"/>
                </a:solidFill>
              </a:rPr>
              <a:t>This question encourages the children to reason. If the red part is difficult to calculate, they can use their knowledge of the white and green parts to find the red part. It could be helpful to encourage children to visualise moving parts around to combine sections that are the same colour.</a:t>
            </a:r>
          </a:p>
          <a:p>
            <a:pPr algn="ctr"/>
            <a:endParaRPr lang="en-GB" dirty="0">
              <a:solidFill>
                <a:srgbClr val="009242"/>
              </a:solidFill>
            </a:endParaRPr>
          </a:p>
          <a:p>
            <a:pPr algn="ctr"/>
            <a:endParaRPr lang="en-GB" dirty="0">
              <a:solidFill>
                <a:srgbClr val="009242"/>
              </a:solidFill>
            </a:endParaRPr>
          </a:p>
        </p:txBody>
      </p:sp>
    </p:spTree>
    <p:extLst>
      <p:ext uri="{BB962C8B-B14F-4D97-AF65-F5344CB8AC3E}">
        <p14:creationId xmlns:p14="http://schemas.microsoft.com/office/powerpoint/2010/main" val="294831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15FED7-A854-A907-B541-27326A81B432}"/>
              </a:ext>
            </a:extLst>
          </p:cNvPr>
          <p:cNvPicPr>
            <a:picLocks noChangeAspect="1"/>
          </p:cNvPicPr>
          <p:nvPr/>
        </p:nvPicPr>
        <p:blipFill rotWithShape="1">
          <a:blip r:embed="rId3"/>
          <a:srcRect l="12353" t="-3351" r="10588" b="8051"/>
          <a:stretch/>
        </p:blipFill>
        <p:spPr>
          <a:xfrm>
            <a:off x="4625618" y="1658268"/>
            <a:ext cx="1247775" cy="916831"/>
          </a:xfrm>
          <a:prstGeom prst="rect">
            <a:avLst/>
          </a:prstGeom>
        </p:spPr>
      </p:pic>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Neue" panose="02000000000000000000" pitchFamily="2" charset="0"/>
              <a:ea typeface="+mn-ea"/>
              <a:cs typeface="+mn-cs"/>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3144806" cy="171136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a shop, each item has £5 off.</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Tom has £30 to spend.</a:t>
            </a:r>
          </a:p>
          <a:p>
            <a:pPr marL="0" marR="0" lvl="0" indent="0" algn="l" defTabSz="457200" rtl="0" eaLnBrk="1" fontAlgn="auto" latinLnBrk="0" hangingPunct="1">
              <a:lnSpc>
                <a:spcPct val="150000"/>
              </a:lnSpc>
              <a:spcBef>
                <a:spcPts val="0"/>
              </a:spcBef>
              <a:spcAft>
                <a:spcPts val="0"/>
              </a:spcAft>
              <a:buClrTx/>
              <a:buSzTx/>
              <a:buFontTx/>
              <a:buNone/>
              <a:tabLst/>
              <a:defRPr/>
            </a:pPr>
            <a:r>
              <a:rPr lang="en-GB" dirty="0">
                <a:solidFill>
                  <a:prstClr val="black"/>
                </a:solidFill>
                <a:latin typeface="Calibri" panose="020F0502020204030204"/>
              </a:rPr>
              <a:t>He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buys 2 items.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could Tom buy?</a:t>
            </a:r>
          </a:p>
        </p:txBody>
      </p:sp>
      <p:pic>
        <p:nvPicPr>
          <p:cNvPr id="31" name="Picture 30">
            <a:extLst>
              <a:ext uri="{FF2B5EF4-FFF2-40B4-BE49-F238E27FC236}">
                <a16:creationId xmlns:a16="http://schemas.microsoft.com/office/drawing/2014/main" id="{4C4DFC80-9E69-E175-2FE0-87D80E9774FF}"/>
              </a:ext>
            </a:extLst>
          </p:cNvPr>
          <p:cNvPicPr>
            <a:picLocks noChangeAspect="1"/>
          </p:cNvPicPr>
          <p:nvPr/>
        </p:nvPicPr>
        <p:blipFill rotWithShape="1">
          <a:blip r:embed="rId7">
            <a:extLst>
              <a:ext uri="{28A0092B-C50C-407E-A947-70E740481C1C}">
                <a14:useLocalDpi xmlns:a14="http://schemas.microsoft.com/office/drawing/2010/main" val="0"/>
              </a:ext>
            </a:extLst>
          </a:blip>
          <a:srcRect t="4284" b="4284"/>
          <a:stretch/>
        </p:blipFill>
        <p:spPr>
          <a:xfrm rot="204609">
            <a:off x="3428034" y="618091"/>
            <a:ext cx="1756065" cy="1449722"/>
          </a:xfrm>
          <a:prstGeom prst="rect">
            <a:avLst/>
          </a:prstGeom>
        </p:spPr>
      </p:pic>
      <p:pic>
        <p:nvPicPr>
          <p:cNvPr id="33" name="Picture 32">
            <a:extLst>
              <a:ext uri="{FF2B5EF4-FFF2-40B4-BE49-F238E27FC236}">
                <a16:creationId xmlns:a16="http://schemas.microsoft.com/office/drawing/2014/main" id="{ACC409AA-2AE5-A040-E089-B16308DA2F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16842" y="792565"/>
            <a:ext cx="698045" cy="911336"/>
          </a:xfrm>
          <a:prstGeom prst="rect">
            <a:avLst/>
          </a:prstGeom>
        </p:spPr>
      </p:pic>
      <p:pic>
        <p:nvPicPr>
          <p:cNvPr id="38" name="Picture 2">
            <a:extLst>
              <a:ext uri="{FF2B5EF4-FFF2-40B4-BE49-F238E27FC236}">
                <a16:creationId xmlns:a16="http://schemas.microsoft.com/office/drawing/2014/main" id="{554ECB0D-1775-87F1-298E-394CEEAE6E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rot="655978">
            <a:off x="5999016" y="551000"/>
            <a:ext cx="1181537" cy="1266366"/>
          </a:xfrm>
          <a:prstGeom prst="rect">
            <a:avLst/>
          </a:prstGeom>
          <a:noFill/>
          <a:extLst>
            <a:ext uri="{909E8E84-426E-40DD-AFC4-6F175D3DCCD1}">
              <a14:hiddenFill xmlns:a14="http://schemas.microsoft.com/office/drawing/2010/main">
                <a:solidFill>
                  <a:srgbClr val="FFFFFF"/>
                </a:solidFill>
              </a14:hiddenFill>
            </a:ext>
          </a:extLst>
        </p:spPr>
      </p:pic>
      <p:sp>
        <p:nvSpPr>
          <p:cNvPr id="10" name="Pentagon 7">
            <a:extLst>
              <a:ext uri="{FF2B5EF4-FFF2-40B4-BE49-F238E27FC236}">
                <a16:creationId xmlns:a16="http://schemas.microsoft.com/office/drawing/2014/main" id="{C1735AE4-0A10-0B86-D66F-6A96D08E05CC}"/>
              </a:ext>
            </a:extLst>
          </p:cNvPr>
          <p:cNvSpPr/>
          <p:nvPr/>
        </p:nvSpPr>
        <p:spPr>
          <a:xfrm rot="407516" flipH="1">
            <a:off x="5714761" y="1996095"/>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14" name="Pentagon 7">
            <a:extLst>
              <a:ext uri="{FF2B5EF4-FFF2-40B4-BE49-F238E27FC236}">
                <a16:creationId xmlns:a16="http://schemas.microsoft.com/office/drawing/2014/main" id="{1D2DA758-9774-0EAE-52BC-98EA5467CAAF}"/>
              </a:ext>
            </a:extLst>
          </p:cNvPr>
          <p:cNvSpPr/>
          <p:nvPr/>
        </p:nvSpPr>
        <p:spPr>
          <a:xfrm rot="624555" flipH="1">
            <a:off x="4868099" y="1067893"/>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15" name="Pentagon 7">
            <a:extLst>
              <a:ext uri="{FF2B5EF4-FFF2-40B4-BE49-F238E27FC236}">
                <a16:creationId xmlns:a16="http://schemas.microsoft.com/office/drawing/2014/main" id="{8C51DF4B-3FD1-3FE6-7273-83CF91ADFBA1}"/>
              </a:ext>
            </a:extLst>
          </p:cNvPr>
          <p:cNvSpPr/>
          <p:nvPr/>
        </p:nvSpPr>
        <p:spPr>
          <a:xfrm rot="407516" flipH="1">
            <a:off x="6981801" y="1066350"/>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pic>
        <p:nvPicPr>
          <p:cNvPr id="16" name="Picture 15">
            <a:extLst>
              <a:ext uri="{FF2B5EF4-FFF2-40B4-BE49-F238E27FC236}">
                <a16:creationId xmlns:a16="http://schemas.microsoft.com/office/drawing/2014/main" id="{0FDADACE-73F6-1984-25E8-C891F583F91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909848" y="1616177"/>
            <a:ext cx="1213153" cy="1094896"/>
          </a:xfrm>
          <a:prstGeom prst="rect">
            <a:avLst/>
          </a:prstGeom>
        </p:spPr>
      </p:pic>
      <p:sp>
        <p:nvSpPr>
          <p:cNvPr id="18" name="Pentagon 7">
            <a:extLst>
              <a:ext uri="{FF2B5EF4-FFF2-40B4-BE49-F238E27FC236}">
                <a16:creationId xmlns:a16="http://schemas.microsoft.com/office/drawing/2014/main" id="{81AFE63F-DD33-B018-87F8-9803BBDC6EDF}"/>
              </a:ext>
            </a:extLst>
          </p:cNvPr>
          <p:cNvSpPr/>
          <p:nvPr/>
        </p:nvSpPr>
        <p:spPr>
          <a:xfrm rot="407516" flipH="1">
            <a:off x="7867530" y="1993753"/>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19" name="Pentagon 7">
            <a:extLst>
              <a:ext uri="{FF2B5EF4-FFF2-40B4-BE49-F238E27FC236}">
                <a16:creationId xmlns:a16="http://schemas.microsoft.com/office/drawing/2014/main" id="{E428E606-2ACC-934C-268F-C59A85BE6B30}"/>
              </a:ext>
            </a:extLst>
          </p:cNvPr>
          <p:cNvSpPr/>
          <p:nvPr/>
        </p:nvSpPr>
        <p:spPr>
          <a:xfrm rot="407516" flipH="1">
            <a:off x="8807683" y="1083285"/>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24935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Neue" panose="02000000000000000000" pitchFamily="2" charset="0"/>
              <a:ea typeface="+mn-ea"/>
              <a:cs typeface="+mn-cs"/>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3144806" cy="171136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a shop, each item has £5 off.</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Tom has £30 to spend.</a:t>
            </a:r>
          </a:p>
          <a:p>
            <a:pPr marL="0" marR="0" lvl="0" indent="0" algn="l" defTabSz="457200" rtl="0" eaLnBrk="1" fontAlgn="auto" latinLnBrk="0" hangingPunct="1">
              <a:lnSpc>
                <a:spcPct val="150000"/>
              </a:lnSpc>
              <a:spcBef>
                <a:spcPts val="0"/>
              </a:spcBef>
              <a:spcAft>
                <a:spcPts val="0"/>
              </a:spcAft>
              <a:buClrTx/>
              <a:buSzTx/>
              <a:buFontTx/>
              <a:buNone/>
              <a:tabLst/>
              <a:defRPr/>
            </a:pPr>
            <a:r>
              <a:rPr lang="en-GB" dirty="0">
                <a:solidFill>
                  <a:prstClr val="black"/>
                </a:solidFill>
                <a:latin typeface="Calibri" panose="020F0502020204030204"/>
              </a:rPr>
              <a:t>He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buys 2 items.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could Tom buy?</a:t>
            </a:r>
          </a:p>
        </p:txBody>
      </p:sp>
      <p:pic>
        <p:nvPicPr>
          <p:cNvPr id="6" name="Picture 5">
            <a:extLst>
              <a:ext uri="{FF2B5EF4-FFF2-40B4-BE49-F238E27FC236}">
                <a16:creationId xmlns:a16="http://schemas.microsoft.com/office/drawing/2014/main" id="{95462C25-1798-D4B4-380F-830324C21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27004" y="3919676"/>
            <a:ext cx="657199" cy="858010"/>
          </a:xfrm>
          <a:prstGeom prst="rect">
            <a:avLst/>
          </a:prstGeom>
        </p:spPr>
      </p:pic>
      <p:pic>
        <p:nvPicPr>
          <p:cNvPr id="7" name="Picture 2">
            <a:extLst>
              <a:ext uri="{FF2B5EF4-FFF2-40B4-BE49-F238E27FC236}">
                <a16:creationId xmlns:a16="http://schemas.microsoft.com/office/drawing/2014/main" id="{1689939D-2F47-36C4-FE3F-CD97964745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95112" y="3847936"/>
            <a:ext cx="951830" cy="10014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C440B6-03CF-056F-829E-1A41B3A5F41C}"/>
              </a:ext>
            </a:extLst>
          </p:cNvPr>
          <p:cNvSpPr txBox="1"/>
          <p:nvPr/>
        </p:nvSpPr>
        <p:spPr>
          <a:xfrm>
            <a:off x="1717687" y="4116246"/>
            <a:ext cx="1680385"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£30</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44EA40D-28E1-5724-25E8-8CCC8FB55F1E}"/>
                  </a:ext>
                </a:extLst>
              </p:cNvPr>
              <p:cNvSpPr txBox="1"/>
              <p:nvPr/>
            </p:nvSpPr>
            <p:spPr>
              <a:xfrm>
                <a:off x="253946" y="2760914"/>
                <a:ext cx="404704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price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10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a:t>
                </a:r>
              </a:p>
            </p:txBody>
          </p:sp>
        </mc:Choice>
        <mc:Fallback>
          <p:sp>
            <p:nvSpPr>
              <p:cNvPr id="9" name="TextBox 8">
                <a:extLst>
                  <a:ext uri="{FF2B5EF4-FFF2-40B4-BE49-F238E27FC236}">
                    <a16:creationId xmlns:a16="http://schemas.microsoft.com/office/drawing/2014/main" id="{E44EA40D-28E1-5724-25E8-8CCC8FB55F1E}"/>
                  </a:ext>
                </a:extLst>
              </p:cNvPr>
              <p:cNvSpPr txBox="1">
                <a:spLocks noRot="1" noChangeAspect="1" noMove="1" noResize="1" noEditPoints="1" noAdjustHandles="1" noChangeArrowheads="1" noChangeShapeType="1" noTextEdit="1"/>
              </p:cNvSpPr>
              <p:nvPr/>
            </p:nvSpPr>
            <p:spPr>
              <a:xfrm>
                <a:off x="253946" y="2760914"/>
                <a:ext cx="4047040" cy="464871"/>
              </a:xfrm>
              <a:prstGeom prst="rect">
                <a:avLst/>
              </a:prstGeom>
              <a:blipFill>
                <a:blip r:embed="rId8"/>
                <a:stretch>
                  <a:fillRect l="-1355"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5684071-37F3-C2E3-95A5-25CBC878688A}"/>
                  </a:ext>
                </a:extLst>
              </p:cNvPr>
              <p:cNvSpPr txBox="1"/>
              <p:nvPr/>
            </p:nvSpPr>
            <p:spPr>
              <a:xfrm>
                <a:off x="3454628" y="2760914"/>
                <a:ext cx="404704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Coat price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32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£27</a:t>
                </a:r>
              </a:p>
            </p:txBody>
          </p:sp>
        </mc:Choice>
        <mc:Fallback>
          <p:sp>
            <p:nvSpPr>
              <p:cNvPr id="10" name="TextBox 9">
                <a:extLst>
                  <a:ext uri="{FF2B5EF4-FFF2-40B4-BE49-F238E27FC236}">
                    <a16:creationId xmlns:a16="http://schemas.microsoft.com/office/drawing/2014/main" id="{E5684071-37F3-C2E3-95A5-25CBC878688A}"/>
                  </a:ext>
                </a:extLst>
              </p:cNvPr>
              <p:cNvSpPr txBox="1">
                <a:spLocks noRot="1" noChangeAspect="1" noMove="1" noResize="1" noEditPoints="1" noAdjustHandles="1" noChangeArrowheads="1" noChangeShapeType="1" noTextEdit="1"/>
              </p:cNvSpPr>
              <p:nvPr/>
            </p:nvSpPr>
            <p:spPr>
              <a:xfrm>
                <a:off x="3454628" y="2760914"/>
                <a:ext cx="4047040" cy="464871"/>
              </a:xfrm>
              <a:prstGeom prst="rect">
                <a:avLst/>
              </a:prstGeom>
              <a:blipFill>
                <a:blip r:embed="rId9"/>
                <a:stretch>
                  <a:fillRect l="-1355"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E1AF541-7355-0590-E486-8DA8036F8745}"/>
                  </a:ext>
                </a:extLst>
              </p:cNvPr>
              <p:cNvSpPr txBox="1"/>
              <p:nvPr/>
            </p:nvSpPr>
            <p:spPr>
              <a:xfrm>
                <a:off x="253946" y="3262272"/>
                <a:ext cx="404704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Gloves price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16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£11</a:t>
                </a:r>
              </a:p>
            </p:txBody>
          </p:sp>
        </mc:Choice>
        <mc:Fallback>
          <p:sp>
            <p:nvSpPr>
              <p:cNvPr id="11" name="TextBox 10">
                <a:extLst>
                  <a:ext uri="{FF2B5EF4-FFF2-40B4-BE49-F238E27FC236}">
                    <a16:creationId xmlns:a16="http://schemas.microsoft.com/office/drawing/2014/main" id="{6E1AF541-7355-0590-E486-8DA8036F8745}"/>
                  </a:ext>
                </a:extLst>
              </p:cNvPr>
              <p:cNvSpPr txBox="1">
                <a:spLocks noRot="1" noChangeAspect="1" noMove="1" noResize="1" noEditPoints="1" noAdjustHandles="1" noChangeArrowheads="1" noChangeShapeType="1" noTextEdit="1"/>
              </p:cNvSpPr>
              <p:nvPr/>
            </p:nvSpPr>
            <p:spPr>
              <a:xfrm>
                <a:off x="253946" y="3262272"/>
                <a:ext cx="4047040" cy="464871"/>
              </a:xfrm>
              <a:prstGeom prst="rect">
                <a:avLst/>
              </a:prstGeom>
              <a:blipFill>
                <a:blip r:embed="rId10"/>
                <a:stretch>
                  <a:fillRect l="-1355"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6538AF4-0137-E8B0-0B73-A55EE7617BFA}"/>
                  </a:ext>
                </a:extLst>
              </p:cNvPr>
              <p:cNvSpPr txBox="1"/>
              <p:nvPr/>
            </p:nvSpPr>
            <p:spPr>
              <a:xfrm>
                <a:off x="6699890" y="2760914"/>
                <a:ext cx="2834635"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Socks price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8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mc:Choice>
        <mc:Fallback>
          <p:sp>
            <p:nvSpPr>
              <p:cNvPr id="12" name="TextBox 11">
                <a:extLst>
                  <a:ext uri="{FF2B5EF4-FFF2-40B4-BE49-F238E27FC236}">
                    <a16:creationId xmlns:a16="http://schemas.microsoft.com/office/drawing/2014/main" id="{D6538AF4-0137-E8B0-0B73-A55EE7617BFA}"/>
                  </a:ext>
                </a:extLst>
              </p:cNvPr>
              <p:cNvSpPr txBox="1">
                <a:spLocks noRot="1" noChangeAspect="1" noMove="1" noResize="1" noEditPoints="1" noAdjustHandles="1" noChangeArrowheads="1" noChangeShapeType="1" noTextEdit="1"/>
              </p:cNvSpPr>
              <p:nvPr/>
            </p:nvSpPr>
            <p:spPr>
              <a:xfrm>
                <a:off x="6699890" y="2760914"/>
                <a:ext cx="2834635" cy="464871"/>
              </a:xfrm>
              <a:prstGeom prst="rect">
                <a:avLst/>
              </a:prstGeom>
              <a:blipFill>
                <a:blip r:embed="rId11"/>
                <a:stretch>
                  <a:fillRect l="-1720"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B465A56-F41C-28DB-A882-6B3CD06AA626}"/>
                  </a:ext>
                </a:extLst>
              </p:cNvPr>
              <p:cNvSpPr txBox="1"/>
              <p:nvPr/>
            </p:nvSpPr>
            <p:spPr>
              <a:xfrm>
                <a:off x="3454628" y="3262272"/>
                <a:ext cx="404704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Boots price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22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£17</a:t>
                </a:r>
              </a:p>
            </p:txBody>
          </p:sp>
        </mc:Choice>
        <mc:Fallback>
          <p:sp>
            <p:nvSpPr>
              <p:cNvPr id="15" name="TextBox 14">
                <a:extLst>
                  <a:ext uri="{FF2B5EF4-FFF2-40B4-BE49-F238E27FC236}">
                    <a16:creationId xmlns:a16="http://schemas.microsoft.com/office/drawing/2014/main" id="{5B465A56-F41C-28DB-A882-6B3CD06AA626}"/>
                  </a:ext>
                </a:extLst>
              </p:cNvPr>
              <p:cNvSpPr txBox="1">
                <a:spLocks noRot="1" noChangeAspect="1" noMove="1" noResize="1" noEditPoints="1" noAdjustHandles="1" noChangeArrowheads="1" noChangeShapeType="1" noTextEdit="1"/>
              </p:cNvSpPr>
              <p:nvPr/>
            </p:nvSpPr>
            <p:spPr>
              <a:xfrm>
                <a:off x="3454628" y="3262272"/>
                <a:ext cx="4047040" cy="464871"/>
              </a:xfrm>
              <a:prstGeom prst="rect">
                <a:avLst/>
              </a:prstGeom>
              <a:blipFill>
                <a:blip r:embed="rId12"/>
                <a:stretch>
                  <a:fillRect l="-1355" b="-21053"/>
                </a:stretch>
              </a:blipFill>
            </p:spPr>
            <p:txBody>
              <a:bodyPr/>
              <a:lstStyle/>
              <a:p>
                <a:r>
                  <a:rPr lang="en-GB">
                    <a:noFill/>
                  </a:rPr>
                  <a:t> </a:t>
                </a:r>
              </a:p>
            </p:txBody>
          </p:sp>
        </mc:Fallback>
      </mc:AlternateContent>
      <p:pic>
        <p:nvPicPr>
          <p:cNvPr id="16" name="Picture 2">
            <a:extLst>
              <a:ext uri="{FF2B5EF4-FFF2-40B4-BE49-F238E27FC236}">
                <a16:creationId xmlns:a16="http://schemas.microsoft.com/office/drawing/2014/main" id="{36AA96D9-2397-EA64-C2BB-1276A07BAA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165385" y="3951984"/>
            <a:ext cx="887842" cy="8030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262619-46BD-2BC6-5ED0-E024B91E5393}"/>
              </a:ext>
            </a:extLst>
          </p:cNvPr>
          <p:cNvSpPr txBox="1"/>
          <p:nvPr/>
        </p:nvSpPr>
        <p:spPr>
          <a:xfrm>
            <a:off x="4866122" y="4121085"/>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£28</a:t>
            </a:r>
          </a:p>
        </p:txBody>
      </p:sp>
      <p:pic>
        <p:nvPicPr>
          <p:cNvPr id="23" name="Picture 2">
            <a:extLst>
              <a:ext uri="{FF2B5EF4-FFF2-40B4-BE49-F238E27FC236}">
                <a16:creationId xmlns:a16="http://schemas.microsoft.com/office/drawing/2014/main" id="{3640E0B6-E650-B0C6-B858-2948E3AFDA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165385" y="4797798"/>
            <a:ext cx="887842" cy="8030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7AFBFC9-6ECF-09CA-0171-916C363C3DA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953" b="953"/>
          <a:stretch/>
        </p:blipFill>
        <p:spPr>
          <a:xfrm>
            <a:off x="3866667" y="4811193"/>
            <a:ext cx="940321" cy="776283"/>
          </a:xfrm>
          <a:prstGeom prst="rect">
            <a:avLst/>
          </a:prstGeom>
        </p:spPr>
      </p:pic>
      <p:sp>
        <p:nvSpPr>
          <p:cNvPr id="25" name="TextBox 24">
            <a:extLst>
              <a:ext uri="{FF2B5EF4-FFF2-40B4-BE49-F238E27FC236}">
                <a16:creationId xmlns:a16="http://schemas.microsoft.com/office/drawing/2014/main" id="{64A761B9-5673-8333-42C1-0960A4F3EBAE}"/>
              </a:ext>
            </a:extLst>
          </p:cNvPr>
          <p:cNvSpPr txBox="1"/>
          <p:nvPr/>
        </p:nvSpPr>
        <p:spPr>
          <a:xfrm>
            <a:off x="4866122" y="4966899"/>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£22</a:t>
            </a:r>
          </a:p>
        </p:txBody>
      </p:sp>
      <p:pic>
        <p:nvPicPr>
          <p:cNvPr id="26" name="Picture 2">
            <a:extLst>
              <a:ext uri="{FF2B5EF4-FFF2-40B4-BE49-F238E27FC236}">
                <a16:creationId xmlns:a16="http://schemas.microsoft.com/office/drawing/2014/main" id="{9F468436-842E-46B2-970C-B2B324504E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165385" y="5685955"/>
            <a:ext cx="887842" cy="8030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7E65A704-8434-AC39-8BA7-F316502D7AE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074623" y="5745169"/>
            <a:ext cx="524409" cy="684645"/>
          </a:xfrm>
          <a:prstGeom prst="rect">
            <a:avLst/>
          </a:prstGeom>
        </p:spPr>
      </p:pic>
      <p:sp>
        <p:nvSpPr>
          <p:cNvPr id="28" name="TextBox 27">
            <a:extLst>
              <a:ext uri="{FF2B5EF4-FFF2-40B4-BE49-F238E27FC236}">
                <a16:creationId xmlns:a16="http://schemas.microsoft.com/office/drawing/2014/main" id="{655363FB-C613-80B2-8579-DC09A56D76D3}"/>
              </a:ext>
            </a:extLst>
          </p:cNvPr>
          <p:cNvSpPr txBox="1"/>
          <p:nvPr/>
        </p:nvSpPr>
        <p:spPr>
          <a:xfrm>
            <a:off x="4866122" y="5855056"/>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£20</a:t>
            </a:r>
          </a:p>
        </p:txBody>
      </p:sp>
      <p:pic>
        <p:nvPicPr>
          <p:cNvPr id="18" name="Picture 17">
            <a:extLst>
              <a:ext uri="{FF2B5EF4-FFF2-40B4-BE49-F238E27FC236}">
                <a16:creationId xmlns:a16="http://schemas.microsoft.com/office/drawing/2014/main" id="{9FB3DCE7-F0C3-ED71-9001-40D20424D3B2}"/>
              </a:ext>
            </a:extLst>
          </p:cNvPr>
          <p:cNvPicPr>
            <a:picLocks noChangeAspect="1"/>
          </p:cNvPicPr>
          <p:nvPr/>
        </p:nvPicPr>
        <p:blipFill rotWithShape="1">
          <a:blip r:embed="rId16"/>
          <a:srcRect l="12353" t="-3351" r="10588" b="8051"/>
          <a:stretch/>
        </p:blipFill>
        <p:spPr>
          <a:xfrm>
            <a:off x="4625618" y="1658268"/>
            <a:ext cx="1247775" cy="916831"/>
          </a:xfrm>
          <a:prstGeom prst="rect">
            <a:avLst/>
          </a:prstGeom>
        </p:spPr>
      </p:pic>
      <p:pic>
        <p:nvPicPr>
          <p:cNvPr id="29" name="Picture 28">
            <a:extLst>
              <a:ext uri="{FF2B5EF4-FFF2-40B4-BE49-F238E27FC236}">
                <a16:creationId xmlns:a16="http://schemas.microsoft.com/office/drawing/2014/main" id="{1BFEF18E-51E8-CA09-B396-286631FF9159}"/>
              </a:ext>
            </a:extLst>
          </p:cNvPr>
          <p:cNvPicPr>
            <a:picLocks noChangeAspect="1"/>
          </p:cNvPicPr>
          <p:nvPr/>
        </p:nvPicPr>
        <p:blipFill rotWithShape="1">
          <a:blip r:embed="rId17">
            <a:extLst>
              <a:ext uri="{28A0092B-C50C-407E-A947-70E740481C1C}">
                <a14:useLocalDpi xmlns:a14="http://schemas.microsoft.com/office/drawing/2010/main" val="0"/>
              </a:ext>
            </a:extLst>
          </a:blip>
          <a:srcRect t="4284" b="4284"/>
          <a:stretch/>
        </p:blipFill>
        <p:spPr>
          <a:xfrm rot="204609">
            <a:off x="3428034" y="618091"/>
            <a:ext cx="1756065" cy="1449722"/>
          </a:xfrm>
          <a:prstGeom prst="rect">
            <a:avLst/>
          </a:prstGeom>
        </p:spPr>
      </p:pic>
      <p:pic>
        <p:nvPicPr>
          <p:cNvPr id="30" name="Picture 29">
            <a:extLst>
              <a:ext uri="{FF2B5EF4-FFF2-40B4-BE49-F238E27FC236}">
                <a16:creationId xmlns:a16="http://schemas.microsoft.com/office/drawing/2014/main" id="{F8B7004D-4473-2DFD-55B7-A2BFBAA98F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16842" y="792565"/>
            <a:ext cx="698045" cy="911336"/>
          </a:xfrm>
          <a:prstGeom prst="rect">
            <a:avLst/>
          </a:prstGeom>
        </p:spPr>
      </p:pic>
      <p:sp>
        <p:nvSpPr>
          <p:cNvPr id="40" name="Pentagon 7">
            <a:extLst>
              <a:ext uri="{FF2B5EF4-FFF2-40B4-BE49-F238E27FC236}">
                <a16:creationId xmlns:a16="http://schemas.microsoft.com/office/drawing/2014/main" id="{A01B4886-F937-3D3A-B6A5-5F116D5B4496}"/>
              </a:ext>
            </a:extLst>
          </p:cNvPr>
          <p:cNvSpPr/>
          <p:nvPr/>
        </p:nvSpPr>
        <p:spPr>
          <a:xfrm rot="407516" flipH="1">
            <a:off x="5714761" y="1996095"/>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41" name="Pentagon 7">
            <a:extLst>
              <a:ext uri="{FF2B5EF4-FFF2-40B4-BE49-F238E27FC236}">
                <a16:creationId xmlns:a16="http://schemas.microsoft.com/office/drawing/2014/main" id="{4E843B2D-82FA-0F1B-D3A1-072DA49CA095}"/>
              </a:ext>
            </a:extLst>
          </p:cNvPr>
          <p:cNvSpPr/>
          <p:nvPr/>
        </p:nvSpPr>
        <p:spPr>
          <a:xfrm rot="624555" flipH="1">
            <a:off x="4868099" y="1067893"/>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pic>
        <p:nvPicPr>
          <p:cNvPr id="43" name="Picture 42">
            <a:extLst>
              <a:ext uri="{FF2B5EF4-FFF2-40B4-BE49-F238E27FC236}">
                <a16:creationId xmlns:a16="http://schemas.microsoft.com/office/drawing/2014/main" id="{B63D4A80-8583-F39D-96CD-CC0A0860652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6909848" y="1616177"/>
            <a:ext cx="1213153" cy="1094896"/>
          </a:xfrm>
          <a:prstGeom prst="rect">
            <a:avLst/>
          </a:prstGeom>
        </p:spPr>
      </p:pic>
      <p:sp>
        <p:nvSpPr>
          <p:cNvPr id="44" name="Pentagon 7">
            <a:extLst>
              <a:ext uri="{FF2B5EF4-FFF2-40B4-BE49-F238E27FC236}">
                <a16:creationId xmlns:a16="http://schemas.microsoft.com/office/drawing/2014/main" id="{B5830886-B664-6F4E-A586-9779CADFF4AC}"/>
              </a:ext>
            </a:extLst>
          </p:cNvPr>
          <p:cNvSpPr/>
          <p:nvPr/>
        </p:nvSpPr>
        <p:spPr>
          <a:xfrm rot="407516" flipH="1">
            <a:off x="7867530" y="1993753"/>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45" name="Pentagon 7">
            <a:extLst>
              <a:ext uri="{FF2B5EF4-FFF2-40B4-BE49-F238E27FC236}">
                <a16:creationId xmlns:a16="http://schemas.microsoft.com/office/drawing/2014/main" id="{F6913A06-7E45-2CA3-05E2-1D233F97CB1F}"/>
              </a:ext>
            </a:extLst>
          </p:cNvPr>
          <p:cNvSpPr/>
          <p:nvPr/>
        </p:nvSpPr>
        <p:spPr>
          <a:xfrm rot="407516" flipH="1">
            <a:off x="8807683" y="1083285"/>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pic>
        <p:nvPicPr>
          <p:cNvPr id="48" name="Picture 47">
            <a:extLst>
              <a:ext uri="{FF2B5EF4-FFF2-40B4-BE49-F238E27FC236}">
                <a16:creationId xmlns:a16="http://schemas.microsoft.com/office/drawing/2014/main" id="{7D416CF1-F05B-BDFD-B215-4D505A193CAD}"/>
              </a:ext>
            </a:extLst>
          </p:cNvPr>
          <p:cNvPicPr>
            <a:picLocks noChangeAspect="1"/>
          </p:cNvPicPr>
          <p:nvPr/>
        </p:nvPicPr>
        <p:blipFill rotWithShape="1">
          <a:blip r:embed="rId16"/>
          <a:srcRect l="12353" t="-3351" r="10588" b="8051"/>
          <a:stretch/>
        </p:blipFill>
        <p:spPr>
          <a:xfrm>
            <a:off x="3913660" y="3999888"/>
            <a:ext cx="962563" cy="707265"/>
          </a:xfrm>
          <a:prstGeom prst="rect">
            <a:avLst/>
          </a:prstGeom>
        </p:spPr>
      </p:pic>
      <p:sp>
        <p:nvSpPr>
          <p:cNvPr id="49" name="TextBox 48">
            <a:extLst>
              <a:ext uri="{FF2B5EF4-FFF2-40B4-BE49-F238E27FC236}">
                <a16:creationId xmlns:a16="http://schemas.microsoft.com/office/drawing/2014/main" id="{B2F9082B-72A4-70C8-3214-A9A58289276D}"/>
              </a:ext>
            </a:extLst>
          </p:cNvPr>
          <p:cNvSpPr txBox="1"/>
          <p:nvPr/>
        </p:nvSpPr>
        <p:spPr>
          <a:xfrm>
            <a:off x="8201359" y="4075051"/>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£16</a:t>
            </a:r>
          </a:p>
        </p:txBody>
      </p:sp>
      <p:sp>
        <p:nvSpPr>
          <p:cNvPr id="50" name="TextBox 49">
            <a:extLst>
              <a:ext uri="{FF2B5EF4-FFF2-40B4-BE49-F238E27FC236}">
                <a16:creationId xmlns:a16="http://schemas.microsoft.com/office/drawing/2014/main" id="{121A4DA2-56AE-5FFE-A4EE-0592FCB2E531}"/>
              </a:ext>
            </a:extLst>
          </p:cNvPr>
          <p:cNvSpPr txBox="1"/>
          <p:nvPr/>
        </p:nvSpPr>
        <p:spPr>
          <a:xfrm>
            <a:off x="8201359" y="4941091"/>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£14</a:t>
            </a:r>
          </a:p>
        </p:txBody>
      </p:sp>
      <p:pic>
        <p:nvPicPr>
          <p:cNvPr id="51" name="Picture 50">
            <a:extLst>
              <a:ext uri="{FF2B5EF4-FFF2-40B4-BE49-F238E27FC236}">
                <a16:creationId xmlns:a16="http://schemas.microsoft.com/office/drawing/2014/main" id="{BC903192-3EC4-E35E-F690-8233B6E51F87}"/>
              </a:ext>
            </a:extLst>
          </p:cNvPr>
          <p:cNvPicPr>
            <a:picLocks noChangeAspect="1"/>
          </p:cNvPicPr>
          <p:nvPr/>
        </p:nvPicPr>
        <p:blipFill rotWithShape="1">
          <a:blip r:embed="rId16"/>
          <a:srcRect l="12353" t="-3351" r="10588" b="8051"/>
          <a:stretch/>
        </p:blipFill>
        <p:spPr>
          <a:xfrm>
            <a:off x="6607448" y="3953854"/>
            <a:ext cx="962563" cy="707265"/>
          </a:xfrm>
          <a:prstGeom prst="rect">
            <a:avLst/>
          </a:prstGeom>
        </p:spPr>
      </p:pic>
      <p:pic>
        <p:nvPicPr>
          <p:cNvPr id="52" name="Picture 51">
            <a:extLst>
              <a:ext uri="{FF2B5EF4-FFF2-40B4-BE49-F238E27FC236}">
                <a16:creationId xmlns:a16="http://schemas.microsoft.com/office/drawing/2014/main" id="{00EA3B7A-C6E6-A630-4D39-E37B746A492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953" b="953"/>
          <a:stretch/>
        </p:blipFill>
        <p:spPr>
          <a:xfrm>
            <a:off x="7431359" y="3856961"/>
            <a:ext cx="940321" cy="776283"/>
          </a:xfrm>
          <a:prstGeom prst="rect">
            <a:avLst/>
          </a:prstGeom>
        </p:spPr>
      </p:pic>
      <p:pic>
        <p:nvPicPr>
          <p:cNvPr id="53" name="Picture 52">
            <a:extLst>
              <a:ext uri="{FF2B5EF4-FFF2-40B4-BE49-F238E27FC236}">
                <a16:creationId xmlns:a16="http://schemas.microsoft.com/office/drawing/2014/main" id="{ACEBCCE5-BD0B-ECAC-12DF-43BBD6336DC2}"/>
              </a:ext>
            </a:extLst>
          </p:cNvPr>
          <p:cNvPicPr>
            <a:picLocks noChangeAspect="1"/>
          </p:cNvPicPr>
          <p:nvPr/>
        </p:nvPicPr>
        <p:blipFill rotWithShape="1">
          <a:blip r:embed="rId16"/>
          <a:srcRect l="12353" t="-3351" r="10588" b="8051"/>
          <a:stretch/>
        </p:blipFill>
        <p:spPr>
          <a:xfrm>
            <a:off x="6594400" y="4819894"/>
            <a:ext cx="962563" cy="707265"/>
          </a:xfrm>
          <a:prstGeom prst="rect">
            <a:avLst/>
          </a:prstGeom>
        </p:spPr>
      </p:pic>
      <p:pic>
        <p:nvPicPr>
          <p:cNvPr id="54" name="Picture 53">
            <a:extLst>
              <a:ext uri="{FF2B5EF4-FFF2-40B4-BE49-F238E27FC236}">
                <a16:creationId xmlns:a16="http://schemas.microsoft.com/office/drawing/2014/main" id="{612E3D01-C728-F255-5031-64129A3B48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41066" y="4744521"/>
            <a:ext cx="657199" cy="858010"/>
          </a:xfrm>
          <a:prstGeom prst="rect">
            <a:avLst/>
          </a:prstGeom>
        </p:spPr>
      </p:pic>
      <p:pic>
        <p:nvPicPr>
          <p:cNvPr id="55" name="Picture 54">
            <a:extLst>
              <a:ext uri="{FF2B5EF4-FFF2-40B4-BE49-F238E27FC236}">
                <a16:creationId xmlns:a16="http://schemas.microsoft.com/office/drawing/2014/main" id="{E0469E5F-29DF-F8D9-C0F1-139A0484ABAF}"/>
              </a:ext>
            </a:extLst>
          </p:cNvPr>
          <p:cNvPicPr>
            <a:picLocks noChangeAspect="1"/>
          </p:cNvPicPr>
          <p:nvPr/>
        </p:nvPicPr>
        <p:blipFill rotWithShape="1">
          <a:blip r:embed="rId19">
            <a:extLst>
              <a:ext uri="{28A0092B-C50C-407E-A947-70E740481C1C}">
                <a14:useLocalDpi xmlns:a14="http://schemas.microsoft.com/office/drawing/2010/main" val="0"/>
              </a:ext>
            </a:extLst>
          </a:blip>
          <a:srcRect l="53" r="53"/>
          <a:stretch/>
        </p:blipFill>
        <p:spPr>
          <a:xfrm>
            <a:off x="6617764" y="5757854"/>
            <a:ext cx="870806" cy="718895"/>
          </a:xfrm>
          <a:prstGeom prst="rect">
            <a:avLst/>
          </a:prstGeom>
        </p:spPr>
      </p:pic>
      <p:sp>
        <p:nvSpPr>
          <p:cNvPr id="56" name="TextBox 55">
            <a:extLst>
              <a:ext uri="{FF2B5EF4-FFF2-40B4-BE49-F238E27FC236}">
                <a16:creationId xmlns:a16="http://schemas.microsoft.com/office/drawing/2014/main" id="{92811BD0-9358-356B-E4D4-D496C828732F}"/>
              </a:ext>
            </a:extLst>
          </p:cNvPr>
          <p:cNvSpPr txBox="1"/>
          <p:nvPr/>
        </p:nvSpPr>
        <p:spPr>
          <a:xfrm>
            <a:off x="8201359" y="5884866"/>
            <a:ext cx="1723160" cy="4648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cost £8</a:t>
            </a:r>
          </a:p>
        </p:txBody>
      </p:sp>
      <p:pic>
        <p:nvPicPr>
          <p:cNvPr id="57" name="Picture 56">
            <a:extLst>
              <a:ext uri="{FF2B5EF4-FFF2-40B4-BE49-F238E27FC236}">
                <a16:creationId xmlns:a16="http://schemas.microsoft.com/office/drawing/2014/main" id="{4D79863F-333C-38AC-9BD0-32B008E33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18552" y="5688296"/>
            <a:ext cx="657199" cy="858010"/>
          </a:xfrm>
          <a:prstGeom prst="rect">
            <a:avLst/>
          </a:prstGeom>
        </p:spPr>
      </p:pic>
      <p:pic>
        <p:nvPicPr>
          <p:cNvPr id="14" name="Picture 2">
            <a:extLst>
              <a:ext uri="{FF2B5EF4-FFF2-40B4-BE49-F238E27FC236}">
                <a16:creationId xmlns:a16="http://schemas.microsoft.com/office/drawing/2014/main" id="{77AD653B-A9A4-55D4-B824-10E5E96A4EE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rot="655978">
            <a:off x="5999016" y="551000"/>
            <a:ext cx="1181537" cy="1266366"/>
          </a:xfrm>
          <a:prstGeom prst="rect">
            <a:avLst/>
          </a:prstGeom>
          <a:noFill/>
          <a:extLst>
            <a:ext uri="{909E8E84-426E-40DD-AFC4-6F175D3DCCD1}">
              <a14:hiddenFill xmlns:a14="http://schemas.microsoft.com/office/drawing/2010/main">
                <a:solidFill>
                  <a:srgbClr val="FFFFFF"/>
                </a:solidFill>
              </a14:hiddenFill>
            </a:ext>
          </a:extLst>
        </p:spPr>
      </p:pic>
      <p:sp>
        <p:nvSpPr>
          <p:cNvPr id="17" name="Pentagon 7">
            <a:extLst>
              <a:ext uri="{FF2B5EF4-FFF2-40B4-BE49-F238E27FC236}">
                <a16:creationId xmlns:a16="http://schemas.microsoft.com/office/drawing/2014/main" id="{370B7D77-EBC5-04B2-9636-38C4B259E3A8}"/>
              </a:ext>
            </a:extLst>
          </p:cNvPr>
          <p:cNvSpPr/>
          <p:nvPr/>
        </p:nvSpPr>
        <p:spPr>
          <a:xfrm rot="407516" flipH="1">
            <a:off x="6981801" y="1066350"/>
            <a:ext cx="899116" cy="40035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spTree>
    <p:extLst>
      <p:ext uri="{BB962C8B-B14F-4D97-AF65-F5344CB8AC3E}">
        <p14:creationId xmlns:p14="http://schemas.microsoft.com/office/powerpoint/2010/main" val="79854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038225" y="2139339"/>
            <a:ext cx="7734300" cy="2642212"/>
          </a:xfrm>
          <a:prstGeom prst="wedgeRoundRectCallout">
            <a:avLst>
              <a:gd name="adj1" fmla="val -797"/>
              <a:gd name="adj2" fmla="val 57824"/>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009242"/>
                </a:solidFill>
                <a:latin typeface="Calibri" panose="020F0502020204030204"/>
              </a:rPr>
              <a:t>Spotting connections allows children to reason about future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009242"/>
                </a:solidFill>
                <a:latin typeface="Calibri" panose="020F0502020204030204"/>
              </a:rPr>
              <a:t>calculations and improve efficiency and understanding.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009242"/>
                </a:solidFill>
                <a:latin typeface="Calibri" panose="020F0502020204030204"/>
              </a:rPr>
              <a:t>Here our two connected calculations are:</a:t>
            </a: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 22 – 5 and 32 – 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Manipulatives could be used alongside the calculations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support children’s understanding of the concept.</a:t>
            </a:r>
          </a:p>
        </p:txBody>
      </p:sp>
    </p:spTree>
    <p:extLst>
      <p:ext uri="{BB962C8B-B14F-4D97-AF65-F5344CB8AC3E}">
        <p14:creationId xmlns:p14="http://schemas.microsoft.com/office/powerpoint/2010/main" val="243366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3861"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3173461"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734502"/>
            <a:ext cx="5533545" cy="1711366"/>
          </a:xfrm>
          <a:prstGeom prst="rect">
            <a:avLst/>
          </a:prstGeom>
          <a:noFill/>
        </p:spPr>
        <p:txBody>
          <a:bodyPr wrap="square" rtlCol="0">
            <a:spAutoFit/>
          </a:bodyPr>
          <a:lstStyle/>
          <a:p>
            <a:pPr>
              <a:lnSpc>
                <a:spcPct val="150000"/>
              </a:lnSpc>
            </a:pPr>
            <a:r>
              <a:rPr lang="en-GB" dirty="0"/>
              <a:t>On Christmas Eve, Santa travels 12,500 km.</a:t>
            </a:r>
          </a:p>
          <a:p>
            <a:pPr>
              <a:lnSpc>
                <a:spcPct val="150000"/>
              </a:lnSpc>
            </a:pPr>
            <a:r>
              <a:rPr lang="en-GB" dirty="0"/>
              <a:t>He flies at a speed of 1,000 km per hour.</a:t>
            </a:r>
          </a:p>
          <a:p>
            <a:pPr>
              <a:lnSpc>
                <a:spcPct val="150000"/>
              </a:lnSpc>
            </a:pPr>
            <a:r>
              <a:rPr lang="en-GB" dirty="0"/>
              <a:t>After travelling for 4 hours and 45 minutes, how much further does he have to fly?</a:t>
            </a:r>
          </a:p>
        </p:txBody>
      </p:sp>
      <p:pic>
        <p:nvPicPr>
          <p:cNvPr id="41" name="Picture 40" descr="A cartoon of a santa claus carrying a bag of presents&#10;&#10;Description automatically generated">
            <a:extLst>
              <a:ext uri="{FF2B5EF4-FFF2-40B4-BE49-F238E27FC236}">
                <a16:creationId xmlns:a16="http://schemas.microsoft.com/office/drawing/2014/main" id="{B667A8A8-81FF-0EFD-94BC-91B0082282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51996" y="646540"/>
            <a:ext cx="1943607" cy="2079395"/>
          </a:xfrm>
          <a:prstGeom prst="rect">
            <a:avLst/>
          </a:prstGeom>
        </p:spPr>
      </p:pic>
      <p:pic>
        <p:nvPicPr>
          <p:cNvPr id="43" name="Picture 42" descr="A green and red gift box with a red ribbon&#10;&#10;Description automatically generated">
            <a:extLst>
              <a:ext uri="{FF2B5EF4-FFF2-40B4-BE49-F238E27FC236}">
                <a16:creationId xmlns:a16="http://schemas.microsoft.com/office/drawing/2014/main" id="{D5197D95-69DA-0B02-A4A9-AA51FEBC17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7991" y="659050"/>
            <a:ext cx="1027187" cy="1027187"/>
          </a:xfrm>
          <a:prstGeom prst="rect">
            <a:avLst/>
          </a:prstGeom>
        </p:spPr>
      </p:pic>
    </p:spTree>
    <p:extLst>
      <p:ext uri="{BB962C8B-B14F-4D97-AF65-F5344CB8AC3E}">
        <p14:creationId xmlns:p14="http://schemas.microsoft.com/office/powerpoint/2010/main" val="2073017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7572" y="2707123"/>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F59BA8E-AC9E-89CF-BA33-FB8B4046EE3A}"/>
                  </a:ext>
                </a:extLst>
              </p:cNvPr>
              <p:cNvSpPr txBox="1"/>
              <p:nvPr/>
            </p:nvSpPr>
            <p:spPr>
              <a:xfrm>
                <a:off x="277561" y="2841767"/>
                <a:ext cx="3927626" cy="464871"/>
              </a:xfrm>
              <a:prstGeom prst="rect">
                <a:avLst/>
              </a:prstGeom>
              <a:noFill/>
            </p:spPr>
            <p:txBody>
              <a:bodyPr wrap="square" rtlCol="0">
                <a:spAutoFit/>
              </a:bodyPr>
              <a:lstStyle/>
              <a:p>
                <a:pPr>
                  <a:lnSpc>
                    <a:spcPct val="150000"/>
                  </a:lnSpc>
                </a:pPr>
                <a:r>
                  <a:rPr lang="en-GB" dirty="0"/>
                  <a:t>45 minutes </a:t>
                </a:r>
                <a14:m>
                  <m:oMath xmlns:m="http://schemas.openxmlformats.org/officeDocument/2006/math">
                    <m:r>
                      <a:rPr lang="en-GB" i="1" dirty="0" smtClean="0">
                        <a:latin typeface="Cambria Math" panose="02040503050406030204" pitchFamily="18" charset="0"/>
                      </a:rPr>
                      <m:t>=</m:t>
                    </m:r>
                  </m:oMath>
                </a14:m>
                <a:r>
                  <a:rPr lang="en-GB" dirty="0"/>
                  <a:t> 0.75 hours</a:t>
                </a:r>
              </a:p>
            </p:txBody>
          </p:sp>
        </mc:Choice>
        <mc:Fallback>
          <p:sp>
            <p:nvSpPr>
              <p:cNvPr id="6" name="TextBox 5">
                <a:extLst>
                  <a:ext uri="{FF2B5EF4-FFF2-40B4-BE49-F238E27FC236}">
                    <a16:creationId xmlns:a16="http://schemas.microsoft.com/office/drawing/2014/main" id="{1F59BA8E-AC9E-89CF-BA33-FB8B4046EE3A}"/>
                  </a:ext>
                </a:extLst>
              </p:cNvPr>
              <p:cNvSpPr txBox="1">
                <a:spLocks noRot="1" noChangeAspect="1" noMove="1" noResize="1" noEditPoints="1" noAdjustHandles="1" noChangeArrowheads="1" noChangeShapeType="1" noTextEdit="1"/>
              </p:cNvSpPr>
              <p:nvPr/>
            </p:nvSpPr>
            <p:spPr>
              <a:xfrm>
                <a:off x="277561" y="2841767"/>
                <a:ext cx="3927626" cy="464871"/>
              </a:xfrm>
              <a:prstGeom prst="rect">
                <a:avLst/>
              </a:prstGeom>
              <a:blipFill>
                <a:blip r:embed="rId4"/>
                <a:stretch>
                  <a:fillRect l="-1398" b="-21053"/>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43DBD027-80AE-29E8-7194-A3EF1387C5BD}"/>
              </a:ext>
            </a:extLst>
          </p:cNvPr>
          <p:cNvSpPr txBox="1"/>
          <p:nvPr/>
        </p:nvSpPr>
        <p:spPr>
          <a:xfrm>
            <a:off x="277561" y="3414509"/>
            <a:ext cx="3579417" cy="464871"/>
          </a:xfrm>
          <a:prstGeom prst="rect">
            <a:avLst/>
          </a:prstGeom>
          <a:noFill/>
        </p:spPr>
        <p:txBody>
          <a:bodyPr wrap="square" rtlCol="0">
            <a:spAutoFit/>
          </a:bodyPr>
          <a:lstStyle/>
          <a:p>
            <a:pPr>
              <a:lnSpc>
                <a:spcPct val="150000"/>
              </a:lnSpc>
            </a:pPr>
            <a:r>
              <a:rPr lang="en-GB" dirty="0"/>
              <a:t>Santa has travelled for 4.75 hours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E05DAA4-17D1-6CF9-C02A-A7C6A9631A8D}"/>
                  </a:ext>
                </a:extLst>
              </p:cNvPr>
              <p:cNvSpPr txBox="1"/>
              <p:nvPr/>
            </p:nvSpPr>
            <p:spPr>
              <a:xfrm>
                <a:off x="277561" y="3987251"/>
                <a:ext cx="1718387" cy="464166"/>
              </a:xfrm>
              <a:prstGeom prst="rect">
                <a:avLst/>
              </a:prstGeom>
              <a:noFill/>
            </p:spPr>
            <p:txBody>
              <a:bodyPr wrap="square" rtlCol="0">
                <a:spAutoFit/>
              </a:bodyPr>
              <a:lstStyle/>
              <a:p>
                <a:pPr>
                  <a:lnSpc>
                    <a:spcPct val="150000"/>
                  </a:lnSpc>
                </a:pPr>
                <a:r>
                  <a:rPr lang="en-GB" dirty="0"/>
                  <a:t>4.75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oMath>
                </a14:m>
                <a:r>
                  <a:rPr lang="en-GB" dirty="0"/>
                  <a:t> 1,000 </a:t>
                </a:r>
                <a14:m>
                  <m:oMath xmlns:m="http://schemas.openxmlformats.org/officeDocument/2006/math">
                    <m:r>
                      <a:rPr lang="en-GB" i="1" dirty="0" smtClean="0">
                        <a:latin typeface="Cambria Math" panose="02040503050406030204" pitchFamily="18" charset="0"/>
                      </a:rPr>
                      <m:t>=</m:t>
                    </m:r>
                  </m:oMath>
                </a14:m>
                <a:endParaRPr lang="en-GB" dirty="0"/>
              </a:p>
            </p:txBody>
          </p:sp>
        </mc:Choice>
        <mc:Fallback>
          <p:sp>
            <p:nvSpPr>
              <p:cNvPr id="8" name="TextBox 7">
                <a:extLst>
                  <a:ext uri="{FF2B5EF4-FFF2-40B4-BE49-F238E27FC236}">
                    <a16:creationId xmlns:a16="http://schemas.microsoft.com/office/drawing/2014/main" id="{1E05DAA4-17D1-6CF9-C02A-A7C6A9631A8D}"/>
                  </a:ext>
                </a:extLst>
              </p:cNvPr>
              <p:cNvSpPr txBox="1">
                <a:spLocks noRot="1" noChangeAspect="1" noMove="1" noResize="1" noEditPoints="1" noAdjustHandles="1" noChangeArrowheads="1" noChangeShapeType="1" noTextEdit="1"/>
              </p:cNvSpPr>
              <p:nvPr/>
            </p:nvSpPr>
            <p:spPr>
              <a:xfrm>
                <a:off x="277561" y="3987251"/>
                <a:ext cx="1718387" cy="464166"/>
              </a:xfrm>
              <a:prstGeom prst="rect">
                <a:avLst/>
              </a:prstGeom>
              <a:blipFill>
                <a:blip r:embed="rId5"/>
                <a:stretch>
                  <a:fillRect l="-3203"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9C3AEBC-B0D8-425C-A1C1-6B571805423F}"/>
                  </a:ext>
                </a:extLst>
              </p:cNvPr>
              <p:cNvSpPr txBox="1"/>
              <p:nvPr/>
            </p:nvSpPr>
            <p:spPr>
              <a:xfrm>
                <a:off x="277560" y="4559992"/>
                <a:ext cx="3927626" cy="464871"/>
              </a:xfrm>
              <a:prstGeom prst="rect">
                <a:avLst/>
              </a:prstGeom>
              <a:noFill/>
            </p:spPr>
            <p:txBody>
              <a:bodyPr wrap="square" rtlCol="0">
                <a:spAutoFit/>
              </a:bodyPr>
              <a:lstStyle/>
              <a:p>
                <a:pPr>
                  <a:lnSpc>
                    <a:spcPct val="150000"/>
                  </a:lnSpc>
                </a:pPr>
                <a:r>
                  <a:rPr lang="en-GB" dirty="0"/>
                  <a:t>12,500 </a:t>
                </a:r>
                <a14:m>
                  <m:oMath xmlns:m="http://schemas.openxmlformats.org/officeDocument/2006/math">
                    <m:r>
                      <a:rPr lang="en-GB" i="1" dirty="0" smtClean="0">
                        <a:latin typeface="Cambria Math" panose="02040503050406030204" pitchFamily="18" charset="0"/>
                      </a:rPr>
                      <m:t>−</m:t>
                    </m:r>
                  </m:oMath>
                </a14:m>
                <a:r>
                  <a:rPr lang="en-GB" dirty="0"/>
                  <a:t> 4,750 </a:t>
                </a:r>
                <a14:m>
                  <m:oMath xmlns:m="http://schemas.openxmlformats.org/officeDocument/2006/math">
                    <m:r>
                      <a:rPr lang="en-GB" i="1" dirty="0" smtClean="0">
                        <a:latin typeface="Cambria Math" panose="02040503050406030204" pitchFamily="18" charset="0"/>
                      </a:rPr>
                      <m:t>=</m:t>
                    </m:r>
                  </m:oMath>
                </a14:m>
                <a:endParaRPr lang="en-GB" dirty="0"/>
              </a:p>
            </p:txBody>
          </p:sp>
        </mc:Choice>
        <mc:Fallback>
          <p:sp>
            <p:nvSpPr>
              <p:cNvPr id="9" name="TextBox 8">
                <a:extLst>
                  <a:ext uri="{FF2B5EF4-FFF2-40B4-BE49-F238E27FC236}">
                    <a16:creationId xmlns:a16="http://schemas.microsoft.com/office/drawing/2014/main" id="{F9C3AEBC-B0D8-425C-A1C1-6B571805423F}"/>
                  </a:ext>
                </a:extLst>
              </p:cNvPr>
              <p:cNvSpPr txBox="1">
                <a:spLocks noRot="1" noChangeAspect="1" noMove="1" noResize="1" noEditPoints="1" noAdjustHandles="1" noChangeArrowheads="1" noChangeShapeType="1" noTextEdit="1"/>
              </p:cNvSpPr>
              <p:nvPr/>
            </p:nvSpPr>
            <p:spPr>
              <a:xfrm>
                <a:off x="277560" y="4559992"/>
                <a:ext cx="3927626" cy="464871"/>
              </a:xfrm>
              <a:prstGeom prst="rect">
                <a:avLst/>
              </a:prstGeom>
              <a:blipFill>
                <a:blip r:embed="rId6"/>
                <a:stretch>
                  <a:fillRect l="-1398" b="-21053"/>
                </a:stretch>
              </a:blipFill>
            </p:spPr>
            <p:txBody>
              <a:bodyPr/>
              <a:lstStyle/>
              <a:p>
                <a:r>
                  <a:rPr lang="en-GB">
                    <a:noFill/>
                  </a:rPr>
                  <a:t> </a:t>
                </a:r>
              </a:p>
            </p:txBody>
          </p:sp>
        </mc:Fallback>
      </mc:AlternateContent>
      <p:graphicFrame>
        <p:nvGraphicFramePr>
          <p:cNvPr id="10" name="Table 9">
            <a:extLst>
              <a:ext uri="{FF2B5EF4-FFF2-40B4-BE49-F238E27FC236}">
                <a16:creationId xmlns:a16="http://schemas.microsoft.com/office/drawing/2014/main" id="{65FC2B5D-6A36-89A2-3D68-E8453004C950}"/>
              </a:ext>
            </a:extLst>
          </p:cNvPr>
          <p:cNvGraphicFramePr>
            <a:graphicFrameLocks noGrp="1"/>
          </p:cNvGraphicFramePr>
          <p:nvPr>
            <p:extLst>
              <p:ext uri="{D42A27DB-BD31-4B8C-83A1-F6EECF244321}">
                <p14:modId xmlns:p14="http://schemas.microsoft.com/office/powerpoint/2010/main" val="1063669205"/>
              </p:ext>
            </p:extLst>
          </p:nvPr>
        </p:nvGraphicFramePr>
        <p:xfrm>
          <a:off x="4206168" y="2799940"/>
          <a:ext cx="5172592" cy="1967132"/>
        </p:xfrm>
        <a:graphic>
          <a:graphicData uri="http://schemas.openxmlformats.org/drawingml/2006/table">
            <a:tbl>
              <a:tblPr firstRow="1" bandRow="1">
                <a:tableStyleId>{5940675A-B579-460E-94D1-54222C63F5DA}</a:tableStyleId>
              </a:tblPr>
              <a:tblGrid>
                <a:gridCol w="646574">
                  <a:extLst>
                    <a:ext uri="{9D8B030D-6E8A-4147-A177-3AD203B41FA5}">
                      <a16:colId xmlns:a16="http://schemas.microsoft.com/office/drawing/2014/main" val="4059377862"/>
                    </a:ext>
                  </a:extLst>
                </a:gridCol>
                <a:gridCol w="646574">
                  <a:extLst>
                    <a:ext uri="{9D8B030D-6E8A-4147-A177-3AD203B41FA5}">
                      <a16:colId xmlns:a16="http://schemas.microsoft.com/office/drawing/2014/main" val="1589910220"/>
                    </a:ext>
                  </a:extLst>
                </a:gridCol>
                <a:gridCol w="646574">
                  <a:extLst>
                    <a:ext uri="{9D8B030D-6E8A-4147-A177-3AD203B41FA5}">
                      <a16:colId xmlns:a16="http://schemas.microsoft.com/office/drawing/2014/main" val="2069221138"/>
                    </a:ext>
                  </a:extLst>
                </a:gridCol>
                <a:gridCol w="646574">
                  <a:extLst>
                    <a:ext uri="{9D8B030D-6E8A-4147-A177-3AD203B41FA5}">
                      <a16:colId xmlns:a16="http://schemas.microsoft.com/office/drawing/2014/main" val="2550450566"/>
                    </a:ext>
                  </a:extLst>
                </a:gridCol>
                <a:gridCol w="646574">
                  <a:extLst>
                    <a:ext uri="{9D8B030D-6E8A-4147-A177-3AD203B41FA5}">
                      <a16:colId xmlns:a16="http://schemas.microsoft.com/office/drawing/2014/main" val="544942445"/>
                    </a:ext>
                  </a:extLst>
                </a:gridCol>
                <a:gridCol w="646574">
                  <a:extLst>
                    <a:ext uri="{9D8B030D-6E8A-4147-A177-3AD203B41FA5}">
                      <a16:colId xmlns:a16="http://schemas.microsoft.com/office/drawing/2014/main" val="2017196445"/>
                    </a:ext>
                  </a:extLst>
                </a:gridCol>
                <a:gridCol w="646574">
                  <a:extLst>
                    <a:ext uri="{9D8B030D-6E8A-4147-A177-3AD203B41FA5}">
                      <a16:colId xmlns:a16="http://schemas.microsoft.com/office/drawing/2014/main" val="3803365602"/>
                    </a:ext>
                  </a:extLst>
                </a:gridCol>
                <a:gridCol w="646574">
                  <a:extLst>
                    <a:ext uri="{9D8B030D-6E8A-4147-A177-3AD203B41FA5}">
                      <a16:colId xmlns:a16="http://schemas.microsoft.com/office/drawing/2014/main" val="3847420626"/>
                    </a:ext>
                  </a:extLst>
                </a:gridCol>
              </a:tblGrid>
              <a:tr h="398714">
                <a:tc>
                  <a:txBody>
                    <a:bodyPr/>
                    <a:lstStyle/>
                    <a:p>
                      <a:pPr algn="ctr"/>
                      <a:r>
                        <a:rPr lang="en-GB" sz="2000" dirty="0">
                          <a:latin typeface="+mn-lt"/>
                        </a:rPr>
                        <a:t>TTh</a:t>
                      </a:r>
                    </a:p>
                  </a:txBody>
                  <a:tcPr marL="0" marR="0" marT="0" marB="0" anchor="ctr">
                    <a:solidFill>
                      <a:srgbClr val="D1B7D9"/>
                    </a:solidFill>
                  </a:tcPr>
                </a:tc>
                <a:tc>
                  <a:txBody>
                    <a:bodyPr/>
                    <a:lstStyle/>
                    <a:p>
                      <a:pPr algn="ctr"/>
                      <a:r>
                        <a:rPr lang="en-GB" sz="2000" dirty="0">
                          <a:latin typeface="+mn-lt"/>
                        </a:rPr>
                        <a:t>Th</a:t>
                      </a:r>
                    </a:p>
                  </a:txBody>
                  <a:tcPr marL="0" marR="0" marT="0" marB="0" anchor="ctr">
                    <a:solidFill>
                      <a:srgbClr val="DFEBF9"/>
                    </a:solidFill>
                  </a:tcPr>
                </a:tc>
                <a:tc>
                  <a:txBody>
                    <a:bodyPr/>
                    <a:lstStyle/>
                    <a:p>
                      <a:pPr algn="ctr"/>
                      <a:r>
                        <a:rPr lang="en-GB" sz="2000" dirty="0">
                          <a:latin typeface="+mn-lt"/>
                        </a:rPr>
                        <a:t>H</a:t>
                      </a:r>
                    </a:p>
                  </a:txBody>
                  <a:tcPr marL="0" marR="0" marT="0" marB="0" anchor="ctr">
                    <a:solidFill>
                      <a:srgbClr val="C7E0B5"/>
                    </a:solidFill>
                  </a:tcPr>
                </a:tc>
                <a:tc>
                  <a:txBody>
                    <a:bodyPr/>
                    <a:lstStyle/>
                    <a:p>
                      <a:pPr algn="ctr"/>
                      <a:r>
                        <a:rPr lang="en-GB" sz="2000" dirty="0">
                          <a:latin typeface="+mn-lt"/>
                        </a:rPr>
                        <a:t>T</a:t>
                      </a:r>
                    </a:p>
                  </a:txBody>
                  <a:tcPr marL="0" marR="0" marT="0" marB="0" anchor="ctr">
                    <a:solidFill>
                      <a:srgbClr val="FFE597"/>
                    </a:solidFill>
                  </a:tcPr>
                </a:tc>
                <a:tc>
                  <a:txBody>
                    <a:bodyPr/>
                    <a:lstStyle/>
                    <a:p>
                      <a:pPr algn="ctr"/>
                      <a:r>
                        <a:rPr lang="en-GB" sz="2000" dirty="0">
                          <a:latin typeface="+mn-lt"/>
                        </a:rPr>
                        <a:t>O</a:t>
                      </a:r>
                    </a:p>
                  </a:txBody>
                  <a:tcPr marL="0" marR="0" marT="0" marB="0" anchor="ctr">
                    <a:solidFill>
                      <a:srgbClr val="EF7980"/>
                    </a:solidFill>
                  </a:tcPr>
                </a:tc>
                <a:tc>
                  <a:txBody>
                    <a:bodyPr/>
                    <a:lstStyle/>
                    <a:p>
                      <a:pPr algn="ctr"/>
                      <a:r>
                        <a:rPr lang="en-GB" sz="2000" dirty="0" err="1">
                          <a:latin typeface="+mn-lt"/>
                        </a:rPr>
                        <a:t>Tth</a:t>
                      </a:r>
                      <a:endParaRPr lang="en-GB" sz="2000" dirty="0">
                        <a:latin typeface="+mn-lt"/>
                      </a:endParaRPr>
                    </a:p>
                  </a:txBody>
                  <a:tcPr marL="0" marR="0" marT="0" marB="0" anchor="ctr">
                    <a:solidFill>
                      <a:srgbClr val="FFE597"/>
                    </a:solidFill>
                  </a:tcPr>
                </a:tc>
                <a:tc>
                  <a:txBody>
                    <a:bodyPr/>
                    <a:lstStyle/>
                    <a:p>
                      <a:pPr algn="ctr"/>
                      <a:r>
                        <a:rPr lang="en-GB" sz="2000" dirty="0" err="1">
                          <a:latin typeface="+mn-lt"/>
                        </a:rPr>
                        <a:t>Hth</a:t>
                      </a:r>
                      <a:endParaRPr lang="en-GB" sz="2000" dirty="0">
                        <a:latin typeface="+mn-lt"/>
                      </a:endParaRPr>
                    </a:p>
                  </a:txBody>
                  <a:tcPr marL="0" marR="0" marT="0" marB="0" anchor="ctr">
                    <a:solidFill>
                      <a:srgbClr val="C7E0B5"/>
                    </a:solidFill>
                  </a:tcPr>
                </a:tc>
                <a:tc>
                  <a:txBody>
                    <a:bodyPr/>
                    <a:lstStyle/>
                    <a:p>
                      <a:pPr algn="ctr"/>
                      <a:r>
                        <a:rPr lang="en-GB" sz="2000" dirty="0" err="1">
                          <a:latin typeface="+mn-lt"/>
                        </a:rPr>
                        <a:t>Thth</a:t>
                      </a:r>
                      <a:endParaRPr lang="en-GB" sz="2000" dirty="0">
                        <a:latin typeface="+mn-lt"/>
                      </a:endParaRPr>
                    </a:p>
                  </a:txBody>
                  <a:tcPr marL="0" marR="0" marT="0" marB="0" anchor="ctr">
                    <a:solidFill>
                      <a:srgbClr val="DFEBF9"/>
                    </a:solidFill>
                  </a:tcPr>
                </a:tc>
                <a:extLst>
                  <a:ext uri="{0D108BD9-81ED-4DB2-BD59-A6C34878D82A}">
                    <a16:rowId xmlns:a16="http://schemas.microsoft.com/office/drawing/2014/main" val="1967756721"/>
                  </a:ext>
                </a:extLst>
              </a:tr>
              <a:tr h="1568418">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p:sp>
        <p:nvSpPr>
          <p:cNvPr id="11" name="Oval 10">
            <a:extLst>
              <a:ext uri="{FF2B5EF4-FFF2-40B4-BE49-F238E27FC236}">
                <a16:creationId xmlns:a16="http://schemas.microsoft.com/office/drawing/2014/main" id="{0C82B974-1937-2299-E8EC-EF56C978BA8D}"/>
              </a:ext>
            </a:extLst>
          </p:cNvPr>
          <p:cNvSpPr/>
          <p:nvPr/>
        </p:nvSpPr>
        <p:spPr>
          <a:xfrm>
            <a:off x="7380161" y="2982191"/>
            <a:ext cx="108000" cy="1091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464BCF1-9B74-299E-2EE4-BC09B09C7860}"/>
              </a:ext>
            </a:extLst>
          </p:cNvPr>
          <p:cNvSpPr/>
          <p:nvPr/>
        </p:nvSpPr>
        <p:spPr>
          <a:xfrm>
            <a:off x="7380161" y="3617463"/>
            <a:ext cx="108000" cy="1091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C5E40663-7078-68AD-76A0-813D08EC11FC}"/>
              </a:ext>
            </a:extLst>
          </p:cNvPr>
          <p:cNvGrpSpPr/>
          <p:nvPr/>
        </p:nvGrpSpPr>
        <p:grpSpPr>
          <a:xfrm>
            <a:off x="6864096" y="3264822"/>
            <a:ext cx="460416" cy="450737"/>
            <a:chOff x="6864096" y="3264822"/>
            <a:chExt cx="460416" cy="450737"/>
          </a:xfrm>
        </p:grpSpPr>
        <p:sp>
          <p:nvSpPr>
            <p:cNvPr id="14" name="Oval 13">
              <a:extLst>
                <a:ext uri="{FF2B5EF4-FFF2-40B4-BE49-F238E27FC236}">
                  <a16:creationId xmlns:a16="http://schemas.microsoft.com/office/drawing/2014/main" id="{F42A296F-32E9-9E4C-7EF6-694383920D5F}"/>
                </a:ext>
              </a:extLst>
            </p:cNvPr>
            <p:cNvSpPr/>
            <p:nvPr/>
          </p:nvSpPr>
          <p:spPr>
            <a:xfrm>
              <a:off x="6864096" y="326482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DB08D3-4821-884D-EE9A-AFB07D5445CC}"/>
                </a:ext>
              </a:extLst>
            </p:cNvPr>
            <p:cNvSpPr/>
            <p:nvPr/>
          </p:nvSpPr>
          <p:spPr>
            <a:xfrm>
              <a:off x="7144512" y="326482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85DC2F5-7EE0-EFAB-552F-5AB0A431A4D5}"/>
                </a:ext>
              </a:extLst>
            </p:cNvPr>
            <p:cNvSpPr/>
            <p:nvPr/>
          </p:nvSpPr>
          <p:spPr>
            <a:xfrm>
              <a:off x="6864096" y="353555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38E2363-3767-5C0A-CEC2-761FF6798C09}"/>
                </a:ext>
              </a:extLst>
            </p:cNvPr>
            <p:cNvSpPr/>
            <p:nvPr/>
          </p:nvSpPr>
          <p:spPr>
            <a:xfrm>
              <a:off x="7144512" y="353555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79B69107-FDDF-C67E-B50B-E2109CE04C0D}"/>
              </a:ext>
            </a:extLst>
          </p:cNvPr>
          <p:cNvGrpSpPr/>
          <p:nvPr/>
        </p:nvGrpSpPr>
        <p:grpSpPr>
          <a:xfrm>
            <a:off x="7540352" y="3264822"/>
            <a:ext cx="460416" cy="991197"/>
            <a:chOff x="7540352" y="3264822"/>
            <a:chExt cx="460416" cy="991197"/>
          </a:xfrm>
        </p:grpSpPr>
        <p:sp>
          <p:nvSpPr>
            <p:cNvPr id="18" name="Oval 17">
              <a:extLst>
                <a:ext uri="{FF2B5EF4-FFF2-40B4-BE49-F238E27FC236}">
                  <a16:creationId xmlns:a16="http://schemas.microsoft.com/office/drawing/2014/main" id="{73B3F514-484E-686E-4083-7068C3BD90D4}"/>
                </a:ext>
              </a:extLst>
            </p:cNvPr>
            <p:cNvSpPr/>
            <p:nvPr/>
          </p:nvSpPr>
          <p:spPr>
            <a:xfrm>
              <a:off x="7540352" y="326482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FD1BF4D-1E24-A1CF-A053-BDB221415772}"/>
                </a:ext>
              </a:extLst>
            </p:cNvPr>
            <p:cNvSpPr/>
            <p:nvPr/>
          </p:nvSpPr>
          <p:spPr>
            <a:xfrm>
              <a:off x="7820768" y="326482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96DA8A9-2775-9075-DE79-C0AEA70CEA43}"/>
                </a:ext>
              </a:extLst>
            </p:cNvPr>
            <p:cNvSpPr/>
            <p:nvPr/>
          </p:nvSpPr>
          <p:spPr>
            <a:xfrm>
              <a:off x="7540352" y="353555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CEB571D-1EC8-B6BA-A7EB-BCE53025B837}"/>
                </a:ext>
              </a:extLst>
            </p:cNvPr>
            <p:cNvSpPr/>
            <p:nvPr/>
          </p:nvSpPr>
          <p:spPr>
            <a:xfrm>
              <a:off x="7820768" y="353555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6A10723-79A3-FDA1-71B3-9DAF3EC6CDFF}"/>
                </a:ext>
              </a:extLst>
            </p:cNvPr>
            <p:cNvSpPr/>
            <p:nvPr/>
          </p:nvSpPr>
          <p:spPr>
            <a:xfrm>
              <a:off x="7540352" y="380528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6730E9E-81AF-7D09-DB7B-FB1AE424E2C6}"/>
                </a:ext>
              </a:extLst>
            </p:cNvPr>
            <p:cNvSpPr/>
            <p:nvPr/>
          </p:nvSpPr>
          <p:spPr>
            <a:xfrm>
              <a:off x="7820768" y="380528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1DADF4-F470-3AAC-CD9D-729EFC749F6F}"/>
                </a:ext>
              </a:extLst>
            </p:cNvPr>
            <p:cNvSpPr/>
            <p:nvPr/>
          </p:nvSpPr>
          <p:spPr>
            <a:xfrm>
              <a:off x="7540352" y="407601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3A54F9CF-4D0F-5925-85E2-22642E754A88}"/>
              </a:ext>
            </a:extLst>
          </p:cNvPr>
          <p:cNvGrpSpPr/>
          <p:nvPr/>
        </p:nvGrpSpPr>
        <p:grpSpPr>
          <a:xfrm>
            <a:off x="8188992" y="3261774"/>
            <a:ext cx="460416" cy="720460"/>
            <a:chOff x="8188992" y="3261774"/>
            <a:chExt cx="460416" cy="720460"/>
          </a:xfrm>
        </p:grpSpPr>
        <p:sp>
          <p:nvSpPr>
            <p:cNvPr id="25" name="Oval 24">
              <a:extLst>
                <a:ext uri="{FF2B5EF4-FFF2-40B4-BE49-F238E27FC236}">
                  <a16:creationId xmlns:a16="http://schemas.microsoft.com/office/drawing/2014/main" id="{A4BFCC8C-490D-7460-0DD1-178578D3902B}"/>
                </a:ext>
              </a:extLst>
            </p:cNvPr>
            <p:cNvSpPr/>
            <p:nvPr/>
          </p:nvSpPr>
          <p:spPr>
            <a:xfrm>
              <a:off x="8188992" y="3261774"/>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7F1F17B-5A3C-1AF7-3B72-3A54339BD230}"/>
                </a:ext>
              </a:extLst>
            </p:cNvPr>
            <p:cNvSpPr/>
            <p:nvPr/>
          </p:nvSpPr>
          <p:spPr>
            <a:xfrm>
              <a:off x="8469408" y="3261774"/>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987B76F-C818-A824-CB21-CA48CAC3A5F8}"/>
                </a:ext>
              </a:extLst>
            </p:cNvPr>
            <p:cNvSpPr/>
            <p:nvPr/>
          </p:nvSpPr>
          <p:spPr>
            <a:xfrm>
              <a:off x="8188992" y="3531497"/>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12F8146-DF6A-BDB3-4A92-9939225759B1}"/>
                </a:ext>
              </a:extLst>
            </p:cNvPr>
            <p:cNvSpPr/>
            <p:nvPr/>
          </p:nvSpPr>
          <p:spPr>
            <a:xfrm>
              <a:off x="8469408" y="3531497"/>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B578E92-551D-C086-02B5-893F638E4897}"/>
                </a:ext>
              </a:extLst>
            </p:cNvPr>
            <p:cNvSpPr/>
            <p:nvPr/>
          </p:nvSpPr>
          <p:spPr>
            <a:xfrm>
              <a:off x="8188992" y="3802234"/>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1811BC5B-8F18-04FA-EB72-CD358659C477}"/>
              </a:ext>
            </a:extLst>
          </p:cNvPr>
          <p:cNvSpPr txBox="1"/>
          <p:nvPr/>
        </p:nvSpPr>
        <p:spPr>
          <a:xfrm>
            <a:off x="1784578" y="4072958"/>
            <a:ext cx="2036806" cy="369332"/>
          </a:xfrm>
          <a:prstGeom prst="rect">
            <a:avLst/>
          </a:prstGeom>
          <a:noFill/>
        </p:spPr>
        <p:txBody>
          <a:bodyPr wrap="square">
            <a:spAutoFit/>
          </a:bodyPr>
          <a:lstStyle/>
          <a:p>
            <a:r>
              <a:rPr lang="en-GB" dirty="0"/>
              <a:t>4,750 km travelled</a:t>
            </a:r>
          </a:p>
        </p:txBody>
      </p:sp>
      <p:sp>
        <p:nvSpPr>
          <p:cNvPr id="33" name="TextBox 32">
            <a:extLst>
              <a:ext uri="{FF2B5EF4-FFF2-40B4-BE49-F238E27FC236}">
                <a16:creationId xmlns:a16="http://schemas.microsoft.com/office/drawing/2014/main" id="{031D1FD9-A614-3D70-AAC8-03A961DADB83}"/>
              </a:ext>
            </a:extLst>
          </p:cNvPr>
          <p:cNvSpPr txBox="1"/>
          <p:nvPr/>
        </p:nvSpPr>
        <p:spPr>
          <a:xfrm>
            <a:off x="1988634" y="4647089"/>
            <a:ext cx="2395728" cy="369332"/>
          </a:xfrm>
          <a:prstGeom prst="rect">
            <a:avLst/>
          </a:prstGeom>
          <a:noFill/>
        </p:spPr>
        <p:txBody>
          <a:bodyPr wrap="square">
            <a:spAutoFit/>
          </a:bodyPr>
          <a:lstStyle/>
          <a:p>
            <a:r>
              <a:rPr lang="en-GB" dirty="0"/>
              <a:t>7,750 km left to travel</a:t>
            </a:r>
          </a:p>
        </p:txBody>
      </p:sp>
      <p:graphicFrame>
        <p:nvGraphicFramePr>
          <p:cNvPr id="34" name="Table 33">
            <a:extLst>
              <a:ext uri="{FF2B5EF4-FFF2-40B4-BE49-F238E27FC236}">
                <a16:creationId xmlns:a16="http://schemas.microsoft.com/office/drawing/2014/main" id="{A56F25E7-729B-9F3C-2225-8C91E2B7944C}"/>
              </a:ext>
            </a:extLst>
          </p:cNvPr>
          <p:cNvGraphicFramePr>
            <a:graphicFrameLocks noGrp="1"/>
          </p:cNvGraphicFramePr>
          <p:nvPr>
            <p:extLst>
              <p:ext uri="{D42A27DB-BD31-4B8C-83A1-F6EECF244321}">
                <p14:modId xmlns:p14="http://schemas.microsoft.com/office/powerpoint/2010/main" val="4199611329"/>
              </p:ext>
            </p:extLst>
          </p:nvPr>
        </p:nvGraphicFramePr>
        <p:xfrm>
          <a:off x="1538224" y="5363169"/>
          <a:ext cx="6604000" cy="798363"/>
        </p:xfrm>
        <a:graphic>
          <a:graphicData uri="http://schemas.openxmlformats.org/drawingml/2006/table">
            <a:tbl>
              <a:tblPr firstRow="1" bandRow="1">
                <a:tableStyleId>{5C22544A-7EE6-4342-B048-85BDC9FD1C3A}</a:tableStyleId>
              </a:tblPr>
              <a:tblGrid>
                <a:gridCol w="2372360">
                  <a:extLst>
                    <a:ext uri="{9D8B030D-6E8A-4147-A177-3AD203B41FA5}">
                      <a16:colId xmlns:a16="http://schemas.microsoft.com/office/drawing/2014/main" val="3281893430"/>
                    </a:ext>
                  </a:extLst>
                </a:gridCol>
                <a:gridCol w="4231640">
                  <a:extLst>
                    <a:ext uri="{9D8B030D-6E8A-4147-A177-3AD203B41FA5}">
                      <a16:colId xmlns:a16="http://schemas.microsoft.com/office/drawing/2014/main" val="2311616801"/>
                    </a:ext>
                  </a:extLst>
                </a:gridCol>
              </a:tblGrid>
              <a:tr h="370840">
                <a:tc gridSpan="2">
                  <a:txBody>
                    <a:bodyPr/>
                    <a:lstStyle/>
                    <a:p>
                      <a:pPr algn="ctr"/>
                      <a:r>
                        <a:rPr lang="en-GB" b="0" dirty="0">
                          <a:solidFill>
                            <a:schemeClr val="tx1"/>
                          </a:solidFill>
                        </a:rPr>
                        <a:t>12,500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GB" dirty="0"/>
                    </a:p>
                  </a:txBody>
                  <a:tcPr/>
                </a:tc>
                <a:extLst>
                  <a:ext uri="{0D108BD9-81ED-4DB2-BD59-A6C34878D82A}">
                    <a16:rowId xmlns:a16="http://schemas.microsoft.com/office/drawing/2014/main" val="1385589109"/>
                  </a:ext>
                </a:extLst>
              </a:tr>
              <a:tr h="427523">
                <a:tc>
                  <a:txBody>
                    <a:bodyPr/>
                    <a:lstStyle/>
                    <a:p>
                      <a:pPr algn="ctr"/>
                      <a:r>
                        <a:rPr lang="en-GB" dirty="0">
                          <a:solidFill>
                            <a:schemeClr val="tx1"/>
                          </a:solidFill>
                        </a:rPr>
                        <a:t>4,750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421643"/>
                  </a:ext>
                </a:extLst>
              </a:tr>
            </a:tbl>
          </a:graphicData>
        </a:graphic>
      </p:graphicFrame>
      <p:sp>
        <p:nvSpPr>
          <p:cNvPr id="35" name="TextBox 34">
            <a:extLst>
              <a:ext uri="{FF2B5EF4-FFF2-40B4-BE49-F238E27FC236}">
                <a16:creationId xmlns:a16="http://schemas.microsoft.com/office/drawing/2014/main" id="{B3D4C3DE-0E69-F87D-E18B-2480ABE211D1}"/>
              </a:ext>
            </a:extLst>
          </p:cNvPr>
          <p:cNvSpPr txBox="1"/>
          <p:nvPr/>
        </p:nvSpPr>
        <p:spPr>
          <a:xfrm>
            <a:off x="3924300" y="5762350"/>
            <a:ext cx="4210050" cy="369332"/>
          </a:xfrm>
          <a:prstGeom prst="rect">
            <a:avLst/>
          </a:prstGeom>
          <a:solidFill>
            <a:srgbClr val="D2DEEF"/>
          </a:solidFill>
        </p:spPr>
        <p:txBody>
          <a:bodyPr wrap="square">
            <a:spAutoFit/>
          </a:bodyPr>
          <a:lstStyle/>
          <a:p>
            <a:pPr algn="ctr"/>
            <a:r>
              <a:rPr lang="en-GB" dirty="0"/>
              <a:t>7,750</a:t>
            </a:r>
          </a:p>
        </p:txBody>
      </p:sp>
      <p:sp>
        <p:nvSpPr>
          <p:cNvPr id="30" name="TextBox 29">
            <a:extLst>
              <a:ext uri="{FF2B5EF4-FFF2-40B4-BE49-F238E27FC236}">
                <a16:creationId xmlns:a16="http://schemas.microsoft.com/office/drawing/2014/main" id="{98A58B92-4678-AFC7-BD6C-FB65F760578C}"/>
              </a:ext>
            </a:extLst>
          </p:cNvPr>
          <p:cNvSpPr txBox="1"/>
          <p:nvPr/>
        </p:nvSpPr>
        <p:spPr>
          <a:xfrm>
            <a:off x="178997" y="734502"/>
            <a:ext cx="5533545" cy="1711366"/>
          </a:xfrm>
          <a:prstGeom prst="rect">
            <a:avLst/>
          </a:prstGeom>
          <a:noFill/>
        </p:spPr>
        <p:txBody>
          <a:bodyPr wrap="square" rtlCol="0">
            <a:spAutoFit/>
          </a:bodyPr>
          <a:lstStyle/>
          <a:p>
            <a:pPr>
              <a:lnSpc>
                <a:spcPct val="150000"/>
              </a:lnSpc>
            </a:pPr>
            <a:r>
              <a:rPr lang="en-GB" dirty="0"/>
              <a:t>On Christmas Eve, Santa travels 12,500 km.</a:t>
            </a:r>
          </a:p>
          <a:p>
            <a:pPr>
              <a:lnSpc>
                <a:spcPct val="150000"/>
              </a:lnSpc>
            </a:pPr>
            <a:r>
              <a:rPr lang="en-GB" dirty="0"/>
              <a:t>He flies at a speed of 1,000 km per hour.</a:t>
            </a:r>
          </a:p>
          <a:p>
            <a:pPr>
              <a:lnSpc>
                <a:spcPct val="150000"/>
              </a:lnSpc>
            </a:pPr>
            <a:r>
              <a:rPr lang="en-GB" dirty="0"/>
              <a:t>After travelling for 4 hours and 45 minutes, how much further does he have to fly?</a:t>
            </a:r>
          </a:p>
        </p:txBody>
      </p:sp>
      <p:pic>
        <p:nvPicPr>
          <p:cNvPr id="32" name="Picture 31" descr="A cartoon of a santa claus carrying a bag of presents&#10;&#10;Description automatically generated">
            <a:extLst>
              <a:ext uri="{FF2B5EF4-FFF2-40B4-BE49-F238E27FC236}">
                <a16:creationId xmlns:a16="http://schemas.microsoft.com/office/drawing/2014/main" id="{0FB275EA-EAC0-D382-2758-EA71E71A1D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051996" y="646540"/>
            <a:ext cx="1943607" cy="2079395"/>
          </a:xfrm>
          <a:prstGeom prst="rect">
            <a:avLst/>
          </a:prstGeom>
        </p:spPr>
      </p:pic>
      <p:pic>
        <p:nvPicPr>
          <p:cNvPr id="36" name="Picture 35" descr="A green and red gift box with a red ribbon&#10;&#10;Description automatically generated">
            <a:extLst>
              <a:ext uri="{FF2B5EF4-FFF2-40B4-BE49-F238E27FC236}">
                <a16:creationId xmlns:a16="http://schemas.microsoft.com/office/drawing/2014/main" id="{0E215AE8-1454-22F3-9536-2A95C0A613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7991" y="659050"/>
            <a:ext cx="1027187" cy="1027187"/>
          </a:xfrm>
          <a:prstGeom prst="rect">
            <a:avLst/>
          </a:prstGeom>
        </p:spPr>
      </p:pic>
      <p:sp>
        <p:nvSpPr>
          <p:cNvPr id="44" name="TextBox 43">
            <a:extLst>
              <a:ext uri="{FF2B5EF4-FFF2-40B4-BE49-F238E27FC236}">
                <a16:creationId xmlns:a16="http://schemas.microsoft.com/office/drawing/2014/main" id="{2128D965-A7AD-8CCB-EDC6-169FCDE49897}"/>
              </a:ext>
            </a:extLst>
          </p:cNvPr>
          <p:cNvSpPr txBox="1"/>
          <p:nvPr/>
        </p:nvSpPr>
        <p:spPr>
          <a:xfrm>
            <a:off x="273861"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45" name="Picture 44" descr="A green and red holly leaves&#10;&#10;Description automatically generated">
            <a:extLst>
              <a:ext uri="{FF2B5EF4-FFF2-40B4-BE49-F238E27FC236}">
                <a16:creationId xmlns:a16="http://schemas.microsoft.com/office/drawing/2014/main" id="{56F27657-0B85-5D59-D54B-C97919D27A1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307" t="29261" r="27691" b="27639"/>
          <a:stretch/>
        </p:blipFill>
        <p:spPr>
          <a:xfrm rot="19134537">
            <a:off x="3173461" y="220188"/>
            <a:ext cx="528871" cy="388342"/>
          </a:xfrm>
          <a:prstGeom prst="rect">
            <a:avLst/>
          </a:prstGeom>
        </p:spPr>
      </p:pic>
    </p:spTree>
    <p:extLst>
      <p:ext uri="{BB962C8B-B14F-4D97-AF65-F5344CB8AC3E}">
        <p14:creationId xmlns:p14="http://schemas.microsoft.com/office/powerpoint/2010/main" val="27026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4.10256E-6 2.22222E-6 L -0.19616 2.22222E-6 " pathEditMode="relative" rAng="0" ptsTypes="AA">
                                      <p:cBhvr>
                                        <p:cTn id="36" dur="2000" fill="hold"/>
                                        <p:tgtEl>
                                          <p:spTgt spid="41"/>
                                        </p:tgtEl>
                                        <p:attrNameLst>
                                          <p:attrName>ppt_x</p:attrName>
                                          <p:attrName>ppt_y</p:attrName>
                                        </p:attrNameLst>
                                      </p:cBhvr>
                                      <p:rCtr x="-9808" y="0"/>
                                    </p:animMotion>
                                  </p:childTnLst>
                                </p:cTn>
                              </p:par>
                              <p:par>
                                <p:cTn id="37" presetID="35" presetClass="path" presetSubtype="0" accel="50000" decel="50000" fill="hold" nodeType="withEffect">
                                  <p:stCondLst>
                                    <p:cond delay="0"/>
                                  </p:stCondLst>
                                  <p:childTnLst>
                                    <p:animMotion origin="layout" path="M 4.87179E-6 3.7037E-7 L -0.19792 3.7037E-7 " pathEditMode="relative" rAng="0" ptsTypes="AA">
                                      <p:cBhvr>
                                        <p:cTn id="38" dur="2000" fill="hold"/>
                                        <p:tgtEl>
                                          <p:spTgt spid="40"/>
                                        </p:tgtEl>
                                        <p:attrNameLst>
                                          <p:attrName>ppt_x</p:attrName>
                                          <p:attrName>ppt_y</p:attrName>
                                        </p:attrNameLst>
                                      </p:cBhvr>
                                      <p:rCtr x="-9904" y="0"/>
                                    </p:animMotion>
                                  </p:childTnLst>
                                </p:cTn>
                              </p:par>
                              <p:par>
                                <p:cTn id="39" presetID="35" presetClass="path" presetSubtype="0" accel="50000" decel="50000" fill="hold" nodeType="withEffect">
                                  <p:stCondLst>
                                    <p:cond delay="0"/>
                                  </p:stCondLst>
                                  <p:childTnLst>
                                    <p:animMotion origin="layout" path="M 2.5641E-7 7.40741E-7 L -0.19872 7.40741E-7 " pathEditMode="relative" rAng="0" ptsTypes="AA">
                                      <p:cBhvr>
                                        <p:cTn id="40" dur="2000" fill="hold"/>
                                        <p:tgtEl>
                                          <p:spTgt spid="39"/>
                                        </p:tgtEl>
                                        <p:attrNameLst>
                                          <p:attrName>ppt_x</p:attrName>
                                          <p:attrName>ppt_y</p:attrName>
                                        </p:attrNameLst>
                                      </p:cBhvr>
                                      <p:rCtr x="-9936" y="0"/>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2" grpId="0" animBg="1"/>
      <p:bldP spid="31" grpId="0"/>
      <p:bldP spid="33"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241404" y="2167914"/>
            <a:ext cx="7181976" cy="2726805"/>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Here we address the misconception that objects of equal size will have equal mass.</a:t>
            </a:r>
          </a:p>
          <a:p>
            <a:pPr algn="ctr"/>
            <a:endParaRPr lang="en-GB" dirty="0">
              <a:solidFill>
                <a:srgbClr val="009242"/>
              </a:solidFill>
            </a:endParaRPr>
          </a:p>
          <a:p>
            <a:pPr algn="ctr"/>
            <a:r>
              <a:rPr lang="en-GB" dirty="0">
                <a:solidFill>
                  <a:srgbClr val="009242"/>
                </a:solidFill>
              </a:rPr>
              <a:t>We know children like to work from left to right. This question requires us not to begin on the left, or the middle, but the right.</a:t>
            </a:r>
          </a:p>
          <a:p>
            <a:pPr algn="ctr"/>
            <a:endParaRPr lang="en-GB" dirty="0">
              <a:solidFill>
                <a:srgbClr val="009242"/>
              </a:solidFill>
            </a:endParaRPr>
          </a:p>
          <a:p>
            <a:pPr algn="ctr"/>
            <a:r>
              <a:rPr lang="en-GB" dirty="0">
                <a:solidFill>
                  <a:srgbClr val="009242"/>
                </a:solidFill>
              </a:rPr>
              <a:t>We can also emphasise the meaning of the equality symbol and show </a:t>
            </a:r>
          </a:p>
          <a:p>
            <a:pPr algn="ctr"/>
            <a:r>
              <a:rPr lang="en-GB" dirty="0">
                <a:solidFill>
                  <a:srgbClr val="009242"/>
                </a:solidFill>
              </a:rPr>
              <a:t>56 g is equal to the yellow present or the yellow present is equal to 56 g.</a:t>
            </a:r>
          </a:p>
        </p:txBody>
      </p:sp>
    </p:spTree>
    <p:extLst>
      <p:ext uri="{BB962C8B-B14F-4D97-AF65-F5344CB8AC3E}">
        <p14:creationId xmlns:p14="http://schemas.microsoft.com/office/powerpoint/2010/main" val="24286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252937" y="2828583"/>
            <a:ext cx="7400125" cy="1705318"/>
          </a:xfrm>
          <a:prstGeom prst="wedgeRoundRectCallout">
            <a:avLst>
              <a:gd name="adj1" fmla="val 55484"/>
              <a:gd name="adj2" fmla="val 39706"/>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Children apply their knowledge of fractions of amounts and find that 45 is three-quarters of 60, and therefore 45 minutes is 0.75 hours, in order to determine the total time travelled in hours.</a:t>
            </a:r>
          </a:p>
        </p:txBody>
      </p:sp>
      <p:sp>
        <p:nvSpPr>
          <p:cNvPr id="6" name="TextBox 5">
            <a:extLst>
              <a:ext uri="{FF2B5EF4-FFF2-40B4-BE49-F238E27FC236}">
                <a16:creationId xmlns:a16="http://schemas.microsoft.com/office/drawing/2014/main" id="{1ECBCCAB-4ED6-59CB-C65C-5B5A628A9CB4}"/>
              </a:ext>
            </a:extLst>
          </p:cNvPr>
          <p:cNvSpPr txBox="1"/>
          <p:nvPr/>
        </p:nvSpPr>
        <p:spPr>
          <a:xfrm>
            <a:off x="273861"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7" name="Picture 6" descr="A green and red holly leaves&#10;&#10;Description automatically generated">
            <a:extLst>
              <a:ext uri="{FF2B5EF4-FFF2-40B4-BE49-F238E27FC236}">
                <a16:creationId xmlns:a16="http://schemas.microsoft.com/office/drawing/2014/main" id="{11013FDE-9EC6-10AD-DB40-3B4064ADED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173461" y="220188"/>
            <a:ext cx="528871" cy="388342"/>
          </a:xfrm>
          <a:prstGeom prst="rect">
            <a:avLst/>
          </a:prstGeom>
        </p:spPr>
      </p:pic>
    </p:spTree>
    <p:extLst>
      <p:ext uri="{BB962C8B-B14F-4D97-AF65-F5344CB8AC3E}">
        <p14:creationId xmlns:p14="http://schemas.microsoft.com/office/powerpoint/2010/main" val="340912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3184273"/>
            <a:ext cx="9433795" cy="34291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5244"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3020299" y="220188"/>
            <a:ext cx="528871" cy="388342"/>
          </a:xfrm>
          <a:prstGeom prst="rect">
            <a:avLst/>
          </a:prstGeom>
        </p:spPr>
      </p:pic>
      <p:pic>
        <p:nvPicPr>
          <p:cNvPr id="6" name="Picture 5" descr="A cartoon of a santa claus carrying a bag of presents&#10;&#10;Description automatically generated">
            <a:extLst>
              <a:ext uri="{FF2B5EF4-FFF2-40B4-BE49-F238E27FC236}">
                <a16:creationId xmlns:a16="http://schemas.microsoft.com/office/drawing/2014/main" id="{4F1965C3-75BF-B13E-E690-7FE9C9D660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004529" y="630122"/>
            <a:ext cx="1638671" cy="1753155"/>
          </a:xfrm>
          <a:prstGeom prst="rect">
            <a:avLst/>
          </a:prstGeom>
        </p:spPr>
      </p:pic>
      <p:pic>
        <p:nvPicPr>
          <p:cNvPr id="7" name="Picture 6" descr="A cartoon reindeer with colorful lights on it&#10;&#10;Description automatically generated">
            <a:extLst>
              <a:ext uri="{FF2B5EF4-FFF2-40B4-BE49-F238E27FC236}">
                <a16:creationId xmlns:a16="http://schemas.microsoft.com/office/drawing/2014/main" id="{C40F9834-F24C-D6FD-336A-CDAD8638EA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3943" y="687977"/>
            <a:ext cx="1970770" cy="1970770"/>
          </a:xfrm>
          <a:prstGeom prst="rect">
            <a:avLst/>
          </a:prstGeom>
        </p:spPr>
      </p:pic>
      <p:sp>
        <p:nvSpPr>
          <p:cNvPr id="8" name="TextBox 7">
            <a:extLst>
              <a:ext uri="{FF2B5EF4-FFF2-40B4-BE49-F238E27FC236}">
                <a16:creationId xmlns:a16="http://schemas.microsoft.com/office/drawing/2014/main" id="{1B5D03A5-3ADC-32EA-9F5D-0461C3ABC96A}"/>
              </a:ext>
            </a:extLst>
          </p:cNvPr>
          <p:cNvSpPr txBox="1"/>
          <p:nvPr/>
        </p:nvSpPr>
        <p:spPr>
          <a:xfrm>
            <a:off x="178997" y="691720"/>
            <a:ext cx="8215973" cy="2846933"/>
          </a:xfrm>
          <a:prstGeom prst="rect">
            <a:avLst/>
          </a:prstGeom>
          <a:noFill/>
        </p:spPr>
        <p:txBody>
          <a:bodyPr wrap="square" rtlCol="0">
            <a:spAutoFit/>
          </a:bodyPr>
          <a:lstStyle/>
          <a:p>
            <a:pPr>
              <a:spcBef>
                <a:spcPts val="600"/>
              </a:spcBef>
            </a:pPr>
            <a:r>
              <a:rPr lang="en-GB" dirty="0"/>
              <a:t>There are 9 reindeer pulling the sleigh.</a:t>
            </a:r>
          </a:p>
          <a:p>
            <a:pPr>
              <a:spcBef>
                <a:spcPts val="600"/>
              </a:spcBef>
            </a:pPr>
            <a:r>
              <a:rPr lang="en-GB" dirty="0"/>
              <a:t>On each reindeer’s harness there are 3 bells.</a:t>
            </a:r>
          </a:p>
          <a:p>
            <a:pPr>
              <a:spcBef>
                <a:spcPts val="600"/>
              </a:spcBef>
            </a:pPr>
            <a:r>
              <a:rPr lang="en-GB" dirty="0"/>
              <a:t>Santa’s hat has 1 bell.</a:t>
            </a:r>
          </a:p>
          <a:p>
            <a:pPr>
              <a:spcBef>
                <a:spcPts val="600"/>
              </a:spcBef>
            </a:pPr>
            <a:r>
              <a:rPr lang="en-GB" dirty="0"/>
              <a:t>Each elf has 1 bell on each shoe.</a:t>
            </a:r>
          </a:p>
          <a:p>
            <a:pPr>
              <a:spcBef>
                <a:spcPts val="600"/>
              </a:spcBef>
            </a:pPr>
            <a:r>
              <a:rPr lang="en-GB" dirty="0"/>
              <a:t>The total number of bells on the sleigh is a multiple of 10</a:t>
            </a:r>
          </a:p>
          <a:p>
            <a:pPr>
              <a:spcBef>
                <a:spcPts val="600"/>
              </a:spcBef>
            </a:pPr>
            <a:r>
              <a:rPr lang="en-GB" dirty="0"/>
              <a:t>There is more than 1 but fewer than 10 elves.</a:t>
            </a:r>
          </a:p>
          <a:p>
            <a:pPr>
              <a:spcBef>
                <a:spcPts val="600"/>
              </a:spcBef>
            </a:pPr>
            <a:r>
              <a:rPr lang="en-GB" dirty="0"/>
              <a:t>How many elves are there travelling with Santa?</a:t>
            </a:r>
          </a:p>
          <a:p>
            <a:pPr>
              <a:spcBef>
                <a:spcPts val="600"/>
              </a:spcBef>
            </a:pPr>
            <a:endParaRPr lang="en-GB" dirty="0"/>
          </a:p>
        </p:txBody>
      </p:sp>
    </p:spTree>
    <p:extLst>
      <p:ext uri="{BB962C8B-B14F-4D97-AF65-F5344CB8AC3E}">
        <p14:creationId xmlns:p14="http://schemas.microsoft.com/office/powerpoint/2010/main" val="3488517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32" name="Rectangle 31">
            <a:extLst>
              <a:ext uri="{FF2B5EF4-FFF2-40B4-BE49-F238E27FC236}">
                <a16:creationId xmlns:a16="http://schemas.microsoft.com/office/drawing/2014/main" id="{34A19959-0225-E2C9-15DA-58300A6843E2}"/>
              </a:ext>
            </a:extLst>
          </p:cNvPr>
          <p:cNvSpPr/>
          <p:nvPr/>
        </p:nvSpPr>
        <p:spPr>
          <a:xfrm>
            <a:off x="209406" y="3184273"/>
            <a:ext cx="9433795" cy="34291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pic>
        <p:nvPicPr>
          <p:cNvPr id="34" name="Picture 33" descr="A cartoon of a santa claus carrying a bag of presents&#10;&#10;Description automatically generated">
            <a:extLst>
              <a:ext uri="{FF2B5EF4-FFF2-40B4-BE49-F238E27FC236}">
                <a16:creationId xmlns:a16="http://schemas.microsoft.com/office/drawing/2014/main" id="{7CD25C77-0F87-96FC-C289-CE4EEF9923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04529" y="630122"/>
            <a:ext cx="1638671" cy="1753155"/>
          </a:xfrm>
          <a:prstGeom prst="rect">
            <a:avLst/>
          </a:prstGeom>
        </p:spPr>
      </p:pic>
      <p:pic>
        <p:nvPicPr>
          <p:cNvPr id="38" name="Picture 37" descr="A cartoon reindeer with colorful lights on it&#10;&#10;Description automatically generated">
            <a:extLst>
              <a:ext uri="{FF2B5EF4-FFF2-40B4-BE49-F238E27FC236}">
                <a16:creationId xmlns:a16="http://schemas.microsoft.com/office/drawing/2014/main" id="{65D0C8A5-C272-EB5C-99E5-AD65F8334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943" y="687977"/>
            <a:ext cx="1970770" cy="1970770"/>
          </a:xfrm>
          <a:prstGeom prst="rect">
            <a:avLst/>
          </a:prstGeom>
        </p:spPr>
      </p:pic>
      <p:graphicFrame>
        <p:nvGraphicFramePr>
          <p:cNvPr id="39" name="Table 38">
            <a:extLst>
              <a:ext uri="{FF2B5EF4-FFF2-40B4-BE49-F238E27FC236}">
                <a16:creationId xmlns:a16="http://schemas.microsoft.com/office/drawing/2014/main" id="{74E838F8-DE0C-2C11-0699-256BA7A3DA26}"/>
              </a:ext>
            </a:extLst>
          </p:cNvPr>
          <p:cNvGraphicFramePr>
            <a:graphicFrameLocks noGrp="1"/>
          </p:cNvGraphicFramePr>
          <p:nvPr/>
        </p:nvGraphicFramePr>
        <p:xfrm>
          <a:off x="1400529" y="3687627"/>
          <a:ext cx="6604000" cy="286512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324206726"/>
                    </a:ext>
                  </a:extLst>
                </a:gridCol>
                <a:gridCol w="1320800">
                  <a:extLst>
                    <a:ext uri="{9D8B030D-6E8A-4147-A177-3AD203B41FA5}">
                      <a16:colId xmlns:a16="http://schemas.microsoft.com/office/drawing/2014/main" val="296604395"/>
                    </a:ext>
                  </a:extLst>
                </a:gridCol>
                <a:gridCol w="1320800">
                  <a:extLst>
                    <a:ext uri="{9D8B030D-6E8A-4147-A177-3AD203B41FA5}">
                      <a16:colId xmlns:a16="http://schemas.microsoft.com/office/drawing/2014/main" val="3708217648"/>
                    </a:ext>
                  </a:extLst>
                </a:gridCol>
                <a:gridCol w="1320800">
                  <a:extLst>
                    <a:ext uri="{9D8B030D-6E8A-4147-A177-3AD203B41FA5}">
                      <a16:colId xmlns:a16="http://schemas.microsoft.com/office/drawing/2014/main" val="3735389751"/>
                    </a:ext>
                  </a:extLst>
                </a:gridCol>
                <a:gridCol w="1320800">
                  <a:extLst>
                    <a:ext uri="{9D8B030D-6E8A-4147-A177-3AD203B41FA5}">
                      <a16:colId xmlns:a16="http://schemas.microsoft.com/office/drawing/2014/main" val="245858843"/>
                    </a:ext>
                  </a:extLst>
                </a:gridCol>
              </a:tblGrid>
              <a:tr h="370840">
                <a:tc>
                  <a:txBody>
                    <a:bodyPr/>
                    <a:lstStyle/>
                    <a:p>
                      <a:pPr algn="ctr"/>
                      <a:r>
                        <a:rPr lang="en-GB" b="1" dirty="0"/>
                        <a:t>Bells on reindeer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Bells on Santa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Number of 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Bells on elves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Total bells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095148"/>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388179"/>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900040"/>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998645"/>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324944"/>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33585"/>
                  </a:ext>
                </a:extLst>
              </a:tr>
              <a:tr h="370840">
                <a:tc>
                  <a:txBody>
                    <a:bodyPr/>
                    <a:lstStyle/>
                    <a:p>
                      <a:pPr algn="ctr"/>
                      <a:r>
                        <a:rPr lang="en-GB" b="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20871"/>
                  </a:ext>
                </a:extLst>
              </a:tr>
            </a:tbl>
          </a:graphicData>
        </a:graphic>
      </p:graphicFrame>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EF949E6C-D8D1-E795-6A7B-FEE75A4DFE04}"/>
                  </a:ext>
                </a:extLst>
              </p:cNvPr>
              <p:cNvSpPr txBox="1"/>
              <p:nvPr/>
            </p:nvSpPr>
            <p:spPr>
              <a:xfrm>
                <a:off x="1304965" y="3196367"/>
                <a:ext cx="3872448" cy="464871"/>
              </a:xfrm>
              <a:prstGeom prst="rect">
                <a:avLst/>
              </a:prstGeom>
              <a:noFill/>
            </p:spPr>
            <p:txBody>
              <a:bodyPr wrap="square" rtlCol="0">
                <a:spAutoFit/>
              </a:bodyPr>
              <a:lstStyle/>
              <a:p>
                <a:pPr>
                  <a:lnSpc>
                    <a:spcPct val="150000"/>
                  </a:lnSpc>
                </a:pPr>
                <a:r>
                  <a:rPr lang="en-GB" dirty="0"/>
                  <a:t>Bells on reindeer: 9 </a:t>
                </a:r>
                <a14:m>
                  <m:oMath xmlns:m="http://schemas.openxmlformats.org/officeDocument/2006/math">
                    <m:r>
                      <a:rPr lang="en-GB" i="1" dirty="0" smtClean="0">
                        <a:latin typeface="Cambria Math" panose="02040503050406030204" pitchFamily="18" charset="0"/>
                      </a:rPr>
                      <m:t>×</m:t>
                    </m:r>
                  </m:oMath>
                </a14:m>
                <a:r>
                  <a:rPr lang="en-GB" dirty="0"/>
                  <a:t> 3 </a:t>
                </a:r>
                <a14:m>
                  <m:oMath xmlns:m="http://schemas.openxmlformats.org/officeDocument/2006/math">
                    <m:r>
                      <a:rPr lang="en-GB" i="1" dirty="0" smtClean="0">
                        <a:latin typeface="Cambria Math" panose="02040503050406030204" pitchFamily="18" charset="0"/>
                      </a:rPr>
                      <m:t>=</m:t>
                    </m:r>
                  </m:oMath>
                </a14:m>
                <a:r>
                  <a:rPr lang="en-GB" dirty="0"/>
                  <a:t> 27</a:t>
                </a:r>
              </a:p>
            </p:txBody>
          </p:sp>
        </mc:Choice>
        <mc:Fallback>
          <p:sp>
            <p:nvSpPr>
              <p:cNvPr id="40" name="TextBox 39">
                <a:extLst>
                  <a:ext uri="{FF2B5EF4-FFF2-40B4-BE49-F238E27FC236}">
                    <a16:creationId xmlns:a16="http://schemas.microsoft.com/office/drawing/2014/main" id="{EF949E6C-D8D1-E795-6A7B-FEE75A4DFE04}"/>
                  </a:ext>
                </a:extLst>
              </p:cNvPr>
              <p:cNvSpPr txBox="1">
                <a:spLocks noRot="1" noChangeAspect="1" noMove="1" noResize="1" noEditPoints="1" noAdjustHandles="1" noChangeArrowheads="1" noChangeShapeType="1" noTextEdit="1"/>
              </p:cNvSpPr>
              <p:nvPr/>
            </p:nvSpPr>
            <p:spPr>
              <a:xfrm>
                <a:off x="1304965" y="3196367"/>
                <a:ext cx="3872448" cy="464871"/>
              </a:xfrm>
              <a:prstGeom prst="rect">
                <a:avLst/>
              </a:prstGeom>
              <a:blipFill>
                <a:blip r:embed="rId6"/>
                <a:stretch>
                  <a:fillRect l="-1260" b="-19481"/>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122A236B-1817-3493-22B7-B6C63FB24989}"/>
              </a:ext>
            </a:extLst>
          </p:cNvPr>
          <p:cNvSpPr txBox="1"/>
          <p:nvPr/>
        </p:nvSpPr>
        <p:spPr>
          <a:xfrm>
            <a:off x="5516790" y="3196366"/>
            <a:ext cx="2878180" cy="464871"/>
          </a:xfrm>
          <a:prstGeom prst="rect">
            <a:avLst/>
          </a:prstGeom>
          <a:noFill/>
        </p:spPr>
        <p:txBody>
          <a:bodyPr wrap="square" rtlCol="0">
            <a:spAutoFit/>
          </a:bodyPr>
          <a:lstStyle/>
          <a:p>
            <a:pPr>
              <a:lnSpc>
                <a:spcPct val="150000"/>
              </a:lnSpc>
            </a:pPr>
            <a:r>
              <a:rPr lang="en-GB" dirty="0"/>
              <a:t>Bells on Santa: 1</a:t>
            </a:r>
          </a:p>
        </p:txBody>
      </p:sp>
      <p:sp>
        <p:nvSpPr>
          <p:cNvPr id="43" name="Rectangle: Rounded Corners 42">
            <a:extLst>
              <a:ext uri="{FF2B5EF4-FFF2-40B4-BE49-F238E27FC236}">
                <a16:creationId xmlns:a16="http://schemas.microsoft.com/office/drawing/2014/main" id="{E7A84837-FB4B-5679-38F0-3C7AC82A4257}"/>
              </a:ext>
            </a:extLst>
          </p:cNvPr>
          <p:cNvSpPr/>
          <p:nvPr/>
        </p:nvSpPr>
        <p:spPr>
          <a:xfrm>
            <a:off x="1400529" y="6199309"/>
            <a:ext cx="6574563" cy="340468"/>
          </a:xfrm>
          <a:prstGeom prst="roundRect">
            <a:avLst/>
          </a:prstGeom>
          <a:noFill/>
          <a:ln w="38100">
            <a:solidFill>
              <a:srgbClr val="F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6848ACA-9E29-242D-A490-138D4A00E408}"/>
              </a:ext>
            </a:extLst>
          </p:cNvPr>
          <p:cNvSpPr txBox="1"/>
          <p:nvPr/>
        </p:nvSpPr>
        <p:spPr>
          <a:xfrm>
            <a:off x="178997" y="691720"/>
            <a:ext cx="8215973" cy="2492990"/>
          </a:xfrm>
          <a:prstGeom prst="rect">
            <a:avLst/>
          </a:prstGeom>
          <a:noFill/>
        </p:spPr>
        <p:txBody>
          <a:bodyPr wrap="square" rtlCol="0">
            <a:spAutoFit/>
          </a:bodyPr>
          <a:lstStyle/>
          <a:p>
            <a:pPr>
              <a:spcBef>
                <a:spcPts val="600"/>
              </a:spcBef>
            </a:pPr>
            <a:r>
              <a:rPr lang="en-GB" dirty="0"/>
              <a:t>There are 9 reindeer pulling the sleigh.</a:t>
            </a:r>
          </a:p>
          <a:p>
            <a:pPr>
              <a:spcBef>
                <a:spcPts val="600"/>
              </a:spcBef>
            </a:pPr>
            <a:r>
              <a:rPr lang="en-GB" dirty="0"/>
              <a:t>On each reindeer’s harness there are 3 bells.</a:t>
            </a:r>
          </a:p>
          <a:p>
            <a:pPr>
              <a:spcBef>
                <a:spcPts val="600"/>
              </a:spcBef>
            </a:pPr>
            <a:r>
              <a:rPr lang="en-GB" dirty="0"/>
              <a:t>Santa’s hat has 1 bell.</a:t>
            </a:r>
          </a:p>
          <a:p>
            <a:pPr>
              <a:spcBef>
                <a:spcPts val="600"/>
              </a:spcBef>
            </a:pPr>
            <a:r>
              <a:rPr lang="en-GB" dirty="0"/>
              <a:t>Each elf has 1 bell on each shoe.</a:t>
            </a:r>
          </a:p>
          <a:p>
            <a:pPr>
              <a:spcBef>
                <a:spcPts val="600"/>
              </a:spcBef>
            </a:pPr>
            <a:r>
              <a:rPr lang="en-GB" dirty="0"/>
              <a:t>The total number of bells on the sleigh is a multiple of 10</a:t>
            </a:r>
          </a:p>
          <a:p>
            <a:pPr>
              <a:spcBef>
                <a:spcPts val="600"/>
              </a:spcBef>
            </a:pPr>
            <a:r>
              <a:rPr lang="en-GB" dirty="0"/>
              <a:t>There is more than 1 but fewer than 10 elves.</a:t>
            </a:r>
          </a:p>
          <a:p>
            <a:pPr>
              <a:spcBef>
                <a:spcPts val="600"/>
              </a:spcBef>
            </a:pPr>
            <a:r>
              <a:rPr lang="en-GB" dirty="0"/>
              <a:t>How many elves are there travelling with Santa?</a:t>
            </a:r>
          </a:p>
        </p:txBody>
      </p:sp>
      <p:sp>
        <p:nvSpPr>
          <p:cNvPr id="5" name="TextBox 4">
            <a:extLst>
              <a:ext uri="{FF2B5EF4-FFF2-40B4-BE49-F238E27FC236}">
                <a16:creationId xmlns:a16="http://schemas.microsoft.com/office/drawing/2014/main" id="{C85A2862-7445-36F0-E53B-73ACF448A3E1}"/>
              </a:ext>
            </a:extLst>
          </p:cNvPr>
          <p:cNvSpPr txBox="1"/>
          <p:nvPr/>
        </p:nvSpPr>
        <p:spPr>
          <a:xfrm>
            <a:off x="275244"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6" name="Picture 5" descr="A green and red holly leaves&#10;&#10;Description automatically generated">
            <a:extLst>
              <a:ext uri="{FF2B5EF4-FFF2-40B4-BE49-F238E27FC236}">
                <a16:creationId xmlns:a16="http://schemas.microsoft.com/office/drawing/2014/main" id="{158775E6-F834-CF1B-6542-59AF5AE954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307" t="29261" r="27691" b="27639"/>
          <a:stretch/>
        </p:blipFill>
        <p:spPr>
          <a:xfrm rot="19134537">
            <a:off x="3020299" y="220188"/>
            <a:ext cx="528871" cy="388342"/>
          </a:xfrm>
          <a:prstGeom prst="rect">
            <a:avLst/>
          </a:prstGeom>
        </p:spPr>
      </p:pic>
    </p:spTree>
    <p:extLst>
      <p:ext uri="{BB962C8B-B14F-4D97-AF65-F5344CB8AC3E}">
        <p14:creationId xmlns:p14="http://schemas.microsoft.com/office/powerpoint/2010/main" val="25567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742950" y="2476500"/>
            <a:ext cx="8429625" cy="2381250"/>
          </a:xfrm>
          <a:prstGeom prst="wedgeRoundRectCallout">
            <a:avLst>
              <a:gd name="adj1" fmla="val 55484"/>
              <a:gd name="adj2" fmla="val 39706"/>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Encourage children to work systematically to present the number of elves.</a:t>
            </a:r>
          </a:p>
          <a:p>
            <a:pPr algn="ctr"/>
            <a:endParaRPr lang="en-GB" dirty="0">
              <a:solidFill>
                <a:srgbClr val="009242"/>
              </a:solidFill>
            </a:endParaRPr>
          </a:p>
          <a:p>
            <a:pPr algn="ctr"/>
            <a:r>
              <a:rPr lang="en-GB" dirty="0">
                <a:solidFill>
                  <a:srgbClr val="009242"/>
                </a:solidFill>
              </a:rPr>
              <a:t>If children are struggling, provide a table which has been partly completed along with counters to represent the bells.</a:t>
            </a:r>
          </a:p>
        </p:txBody>
      </p:sp>
      <p:sp>
        <p:nvSpPr>
          <p:cNvPr id="2" name="TextBox 1">
            <a:extLst>
              <a:ext uri="{FF2B5EF4-FFF2-40B4-BE49-F238E27FC236}">
                <a16:creationId xmlns:a16="http://schemas.microsoft.com/office/drawing/2014/main" id="{699C250A-AB01-A816-B14D-B99BACEC3F57}"/>
              </a:ext>
            </a:extLst>
          </p:cNvPr>
          <p:cNvSpPr txBox="1"/>
          <p:nvPr/>
        </p:nvSpPr>
        <p:spPr>
          <a:xfrm>
            <a:off x="275244"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5" name="Picture 4" descr="A green and red holly leaves&#10;&#10;Description automatically generated">
            <a:extLst>
              <a:ext uri="{FF2B5EF4-FFF2-40B4-BE49-F238E27FC236}">
                <a16:creationId xmlns:a16="http://schemas.microsoft.com/office/drawing/2014/main" id="{0638DD01-172E-B5AF-6D61-C1CF997D38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20299" y="220188"/>
            <a:ext cx="528871" cy="388342"/>
          </a:xfrm>
          <a:prstGeom prst="rect">
            <a:avLst/>
          </a:prstGeom>
        </p:spPr>
      </p:pic>
    </p:spTree>
    <p:extLst>
      <p:ext uri="{BB962C8B-B14F-4D97-AF65-F5344CB8AC3E}">
        <p14:creationId xmlns:p14="http://schemas.microsoft.com/office/powerpoint/2010/main" val="374301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
        <p:nvSpPr>
          <p:cNvPr id="44" name="TextBox 43">
            <a:extLst>
              <a:ext uri="{FF2B5EF4-FFF2-40B4-BE49-F238E27FC236}">
                <a16:creationId xmlns:a16="http://schemas.microsoft.com/office/drawing/2014/main" id="{EA9FBE4A-1099-EB37-D6AB-2A201462966F}"/>
              </a:ext>
            </a:extLst>
          </p:cNvPr>
          <p:cNvSpPr txBox="1"/>
          <p:nvPr/>
        </p:nvSpPr>
        <p:spPr>
          <a:xfrm>
            <a:off x="178997" y="734502"/>
            <a:ext cx="6053399" cy="880369"/>
          </a:xfrm>
          <a:prstGeom prst="rect">
            <a:avLst/>
          </a:prstGeom>
          <a:noFill/>
        </p:spPr>
        <p:txBody>
          <a:bodyPr wrap="square" rtlCol="0">
            <a:spAutoFit/>
          </a:bodyPr>
          <a:lstStyle/>
          <a:p>
            <a:pPr>
              <a:lnSpc>
                <a:spcPct val="150000"/>
              </a:lnSpc>
            </a:pPr>
            <a:r>
              <a:rPr lang="en-GB" dirty="0"/>
              <a:t>Find the value of Santa, the reindeer and the snowman.</a:t>
            </a:r>
          </a:p>
          <a:p>
            <a:pPr>
              <a:lnSpc>
                <a:spcPct val="150000"/>
              </a:lnSpc>
            </a:pPr>
            <a:endParaRPr lang="en-GB"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0979B89-EC40-698D-DC3A-E084CFC33997}"/>
                  </a:ext>
                </a:extLst>
              </p:cNvPr>
              <p:cNvSpPr txBox="1"/>
              <p:nvPr/>
            </p:nvSpPr>
            <p:spPr>
              <a:xfrm>
                <a:off x="194108" y="1632542"/>
                <a:ext cx="9502486" cy="1295868"/>
              </a:xfrm>
              <a:prstGeom prst="rect">
                <a:avLst/>
              </a:prstGeom>
              <a:noFill/>
            </p:spPr>
            <p:txBody>
              <a:bodyPr wrap="square" rtlCol="0">
                <a:spAutoFit/>
              </a:bodyPr>
              <a:lstStyle/>
              <a:p>
                <a:pPr>
                  <a:lnSpc>
                    <a:spcPct val="150000"/>
                  </a:lnSpc>
                </a:pPr>
                <a:r>
                  <a:rPr lang="en-GB" dirty="0"/>
                  <a:t>3 (6 </a:t>
                </a:r>
                <a14:m>
                  <m:oMath xmlns:m="http://schemas.openxmlformats.org/officeDocument/2006/math">
                    <m:r>
                      <a:rPr lang="en-GB" b="0" i="1" smtClean="0">
                        <a:latin typeface="Cambria Math" panose="02040503050406030204" pitchFamily="18" charset="0"/>
                      </a:rPr>
                      <m:t>+</m:t>
                    </m:r>
                  </m:oMath>
                </a14:m>
                <a:r>
                  <a:rPr lang="en-GB" dirty="0"/>
                  <a:t>            )  </a:t>
                </a:r>
                <a14:m>
                  <m:oMath xmlns:m="http://schemas.openxmlformats.org/officeDocument/2006/math">
                    <m:r>
                      <a:rPr lang="en-GB" b="0" i="1" smtClean="0">
                        <a:latin typeface="Cambria Math" panose="02040503050406030204" pitchFamily="18" charset="0"/>
                      </a:rPr>
                      <m:t>=</m:t>
                    </m:r>
                  </m:oMath>
                </a14:m>
                <a:r>
                  <a:rPr lang="en-GB" dirty="0"/>
                  <a:t> 72	             	        		 (6 </a:t>
                </a:r>
                <a14:m>
                  <m:oMath xmlns:m="http://schemas.openxmlformats.org/officeDocument/2006/math">
                    <m:r>
                      <a:rPr lang="en-GB" b="0" i="1" smtClean="0">
                        <a:latin typeface="Cambria Math" panose="02040503050406030204" pitchFamily="18" charset="0"/>
                      </a:rPr>
                      <m:t>+</m:t>
                    </m:r>
                  </m:oMath>
                </a14:m>
                <a:r>
                  <a:rPr lang="en-GB" dirty="0"/>
                  <a:t> 3) </a:t>
                </a:r>
                <a14:m>
                  <m:oMath xmlns:m="http://schemas.openxmlformats.org/officeDocument/2006/math">
                    <m:r>
                      <a:rPr lang="en-GB" b="0" i="1" smtClean="0">
                        <a:latin typeface="Cambria Math" panose="02040503050406030204" pitchFamily="18" charset="0"/>
                      </a:rPr>
                      <m:t>=</m:t>
                    </m:r>
                  </m:oMath>
                </a14:m>
                <a:r>
                  <a:rPr lang="en-GB" dirty="0"/>
                  <a:t> 72					3 </a:t>
                </a:r>
                <a14:m>
                  <m:oMath xmlns:m="http://schemas.openxmlformats.org/officeDocument/2006/math">
                    <m:r>
                      <a:rPr lang="en-GB" b="0" i="1" smtClean="0">
                        <a:latin typeface="Cambria Math" panose="02040503050406030204" pitchFamily="18" charset="0"/>
                      </a:rPr>
                      <m:t>+</m:t>
                    </m:r>
                  </m:oMath>
                </a14:m>
                <a:r>
                  <a:rPr lang="en-GB" dirty="0"/>
                  <a:t> 6 </a:t>
                </a:r>
                <a14:m>
                  <m:oMath xmlns:m="http://schemas.openxmlformats.org/officeDocument/2006/math">
                    <m:r>
                      <a:rPr lang="en-GB" b="0" i="1" smtClean="0">
                        <a:latin typeface="Cambria Math" panose="02040503050406030204" pitchFamily="18" charset="0"/>
                      </a:rPr>
                      <m:t>+</m:t>
                    </m:r>
                  </m:oMath>
                </a14:m>
                <a:r>
                  <a:rPr lang="en-GB" dirty="0"/>
                  <a:t> </a:t>
                </a:r>
                <a:r>
                  <a:rPr lang="en-GB" dirty="0">
                    <a:solidFill>
                      <a:srgbClr val="FF0000"/>
                    </a:solidFill>
                  </a:rPr>
                  <a:t>          </a:t>
                </a:r>
                <a14:m>
                  <m:oMath xmlns:m="http://schemas.openxmlformats.org/officeDocument/2006/math">
                    <m:r>
                      <a:rPr lang="en-GB" b="0" i="1" smtClean="0">
                        <a:latin typeface="Cambria Math" panose="02040503050406030204" pitchFamily="18" charset="0"/>
                      </a:rPr>
                      <m:t>=</m:t>
                    </m:r>
                  </m:oMath>
                </a14:m>
                <a:r>
                  <a:rPr lang="en-GB" dirty="0"/>
                  <a:t> 72			</a:t>
                </a:r>
              </a:p>
              <a:p>
                <a:pPr>
                  <a:lnSpc>
                    <a:spcPct val="150000"/>
                  </a:lnSpc>
                </a:pPr>
                <a:endParaRPr lang="en-GB" dirty="0"/>
              </a:p>
            </p:txBody>
          </p:sp>
        </mc:Choice>
        <mc:Fallback xmlns="">
          <p:sp>
            <p:nvSpPr>
              <p:cNvPr id="45" name="TextBox 44">
                <a:extLst>
                  <a:ext uri="{FF2B5EF4-FFF2-40B4-BE49-F238E27FC236}">
                    <a16:creationId xmlns:a16="http://schemas.microsoft.com/office/drawing/2014/main" id="{70979B89-EC40-698D-DC3A-E084CFC33997}"/>
                  </a:ext>
                </a:extLst>
              </p:cNvPr>
              <p:cNvSpPr txBox="1">
                <a:spLocks noRot="1" noChangeAspect="1" noMove="1" noResize="1" noEditPoints="1" noAdjustHandles="1" noChangeArrowheads="1" noChangeShapeType="1" noTextEdit="1"/>
              </p:cNvSpPr>
              <p:nvPr/>
            </p:nvSpPr>
            <p:spPr>
              <a:xfrm>
                <a:off x="194108" y="1632542"/>
                <a:ext cx="9502486" cy="1295868"/>
              </a:xfrm>
              <a:prstGeom prst="rect">
                <a:avLst/>
              </a:prstGeom>
              <a:blipFill>
                <a:blip r:embed="rId6"/>
                <a:stretch>
                  <a:fillRect l="-577"/>
                </a:stretch>
              </a:blipFill>
            </p:spPr>
            <p:txBody>
              <a:bodyPr/>
              <a:lstStyle/>
              <a:p>
                <a:r>
                  <a:rPr lang="en-GB">
                    <a:noFill/>
                  </a:rPr>
                  <a:t> </a:t>
                </a:r>
              </a:p>
            </p:txBody>
          </p:sp>
        </mc:Fallback>
      </mc:AlternateContent>
      <p:pic>
        <p:nvPicPr>
          <p:cNvPr id="46" name="Picture 45" descr="A snowman with a hat and scarf&#10;&#10;Description automatically generated">
            <a:extLst>
              <a:ext uri="{FF2B5EF4-FFF2-40B4-BE49-F238E27FC236}">
                <a16:creationId xmlns:a16="http://schemas.microsoft.com/office/drawing/2014/main" id="{ABE39EAF-9F93-9FFF-7DDB-7127FF47D8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3506" y="1432471"/>
            <a:ext cx="903884" cy="903884"/>
          </a:xfrm>
          <a:prstGeom prst="rect">
            <a:avLst/>
          </a:prstGeom>
        </p:spPr>
      </p:pic>
      <p:pic>
        <p:nvPicPr>
          <p:cNvPr id="47" name="Picture 46" descr="A cartoon of a santa claus carrying a bag of presents&#10;&#10;Description automatically generated">
            <a:extLst>
              <a:ext uri="{FF2B5EF4-FFF2-40B4-BE49-F238E27FC236}">
                <a16:creationId xmlns:a16="http://schemas.microsoft.com/office/drawing/2014/main" id="{32BB1F00-BBE5-51F9-3B13-F4B8FE66F5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691" y="1533695"/>
            <a:ext cx="802660" cy="802660"/>
          </a:xfrm>
          <a:prstGeom prst="rect">
            <a:avLst/>
          </a:prstGeom>
        </p:spPr>
      </p:pic>
      <p:pic>
        <p:nvPicPr>
          <p:cNvPr id="48" name="Picture 47" descr="A cartoon reindeer with colorful lights on it&#10;&#10;Description automatically generated">
            <a:extLst>
              <a:ext uri="{FF2B5EF4-FFF2-40B4-BE49-F238E27FC236}">
                <a16:creationId xmlns:a16="http://schemas.microsoft.com/office/drawing/2014/main" id="{58661987-7A76-5F61-9DD9-DCBC7C5EF8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0916" y="1373509"/>
            <a:ext cx="962846" cy="962846"/>
          </a:xfrm>
          <a:prstGeom prst="rect">
            <a:avLst/>
          </a:prstGeom>
        </p:spPr>
      </p:pic>
    </p:spTree>
    <p:extLst>
      <p:ext uri="{BB962C8B-B14F-4D97-AF65-F5344CB8AC3E}">
        <p14:creationId xmlns:p14="http://schemas.microsoft.com/office/powerpoint/2010/main" val="763885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Neue" panose="02000000000000000000" pitchFamily="2" charset="0"/>
              </a:rPr>
              <a:t>3</a:t>
            </a: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734502"/>
            <a:ext cx="6053399" cy="880369"/>
          </a:xfrm>
          <a:prstGeom prst="rect">
            <a:avLst/>
          </a:prstGeom>
          <a:noFill/>
        </p:spPr>
        <p:txBody>
          <a:bodyPr wrap="square" rtlCol="0">
            <a:spAutoFit/>
          </a:bodyPr>
          <a:lstStyle/>
          <a:p>
            <a:pPr>
              <a:lnSpc>
                <a:spcPct val="150000"/>
              </a:lnSpc>
            </a:pPr>
            <a:r>
              <a:rPr lang="en-GB" dirty="0"/>
              <a:t>Find the value of Santa, the reindeer and the snowman.</a:t>
            </a:r>
          </a:p>
          <a:p>
            <a:pPr>
              <a:lnSpc>
                <a:spcPct val="150000"/>
              </a:lnSpc>
            </a:pPr>
            <a:endParaRPr lang="en-GB"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D4482C-85BB-3C4F-573C-20545772B7F2}"/>
                  </a:ext>
                </a:extLst>
              </p:cNvPr>
              <p:cNvSpPr txBox="1"/>
              <p:nvPr/>
            </p:nvSpPr>
            <p:spPr>
              <a:xfrm>
                <a:off x="194108" y="1632542"/>
                <a:ext cx="9502486" cy="1295868"/>
              </a:xfrm>
              <a:prstGeom prst="rect">
                <a:avLst/>
              </a:prstGeom>
              <a:noFill/>
            </p:spPr>
            <p:txBody>
              <a:bodyPr wrap="square" rtlCol="0">
                <a:spAutoFit/>
              </a:bodyPr>
              <a:lstStyle/>
              <a:p>
                <a:pPr>
                  <a:lnSpc>
                    <a:spcPct val="150000"/>
                  </a:lnSpc>
                </a:pPr>
                <a:r>
                  <a:rPr lang="en-GB" dirty="0"/>
                  <a:t>3 (6 </a:t>
                </a:r>
                <a14:m>
                  <m:oMath xmlns:m="http://schemas.openxmlformats.org/officeDocument/2006/math">
                    <m:r>
                      <a:rPr lang="en-GB" b="0" i="1" smtClean="0">
                        <a:latin typeface="Cambria Math" panose="02040503050406030204" pitchFamily="18" charset="0"/>
                      </a:rPr>
                      <m:t>+</m:t>
                    </m:r>
                  </m:oMath>
                </a14:m>
                <a:r>
                  <a:rPr lang="en-GB" dirty="0"/>
                  <a:t>            )  </a:t>
                </a:r>
                <a14:m>
                  <m:oMath xmlns:m="http://schemas.openxmlformats.org/officeDocument/2006/math">
                    <m:r>
                      <a:rPr lang="en-GB" b="0" i="1" smtClean="0">
                        <a:latin typeface="Cambria Math" panose="02040503050406030204" pitchFamily="18" charset="0"/>
                      </a:rPr>
                      <m:t>=</m:t>
                    </m:r>
                  </m:oMath>
                </a14:m>
                <a:r>
                  <a:rPr lang="en-GB" dirty="0"/>
                  <a:t> 72	             	        		 (6 </a:t>
                </a:r>
                <a14:m>
                  <m:oMath xmlns:m="http://schemas.openxmlformats.org/officeDocument/2006/math">
                    <m:r>
                      <a:rPr lang="en-GB" b="0" i="1" smtClean="0">
                        <a:latin typeface="Cambria Math" panose="02040503050406030204" pitchFamily="18" charset="0"/>
                      </a:rPr>
                      <m:t>+</m:t>
                    </m:r>
                  </m:oMath>
                </a14:m>
                <a:r>
                  <a:rPr lang="en-GB" dirty="0"/>
                  <a:t> 3) </a:t>
                </a:r>
                <a14:m>
                  <m:oMath xmlns:m="http://schemas.openxmlformats.org/officeDocument/2006/math">
                    <m:r>
                      <a:rPr lang="en-GB" b="0" i="1" smtClean="0">
                        <a:latin typeface="Cambria Math" panose="02040503050406030204" pitchFamily="18" charset="0"/>
                      </a:rPr>
                      <m:t>=</m:t>
                    </m:r>
                  </m:oMath>
                </a14:m>
                <a:r>
                  <a:rPr lang="en-GB" dirty="0"/>
                  <a:t> 72					3 </a:t>
                </a:r>
                <a14:m>
                  <m:oMath xmlns:m="http://schemas.openxmlformats.org/officeDocument/2006/math">
                    <m:r>
                      <a:rPr lang="en-GB" b="0" i="1" smtClean="0">
                        <a:latin typeface="Cambria Math" panose="02040503050406030204" pitchFamily="18" charset="0"/>
                      </a:rPr>
                      <m:t>+</m:t>
                    </m:r>
                  </m:oMath>
                </a14:m>
                <a:r>
                  <a:rPr lang="en-GB" dirty="0"/>
                  <a:t> 6 </a:t>
                </a:r>
                <a14:m>
                  <m:oMath xmlns:m="http://schemas.openxmlformats.org/officeDocument/2006/math">
                    <m:r>
                      <a:rPr lang="en-GB" b="0" i="1" smtClean="0">
                        <a:latin typeface="Cambria Math" panose="02040503050406030204" pitchFamily="18" charset="0"/>
                      </a:rPr>
                      <m:t>+</m:t>
                    </m:r>
                  </m:oMath>
                </a14:m>
                <a:r>
                  <a:rPr lang="en-GB" dirty="0"/>
                  <a:t> </a:t>
                </a:r>
                <a:r>
                  <a:rPr lang="en-GB" dirty="0">
                    <a:solidFill>
                      <a:srgbClr val="FF0000"/>
                    </a:solidFill>
                  </a:rPr>
                  <a:t>          </a:t>
                </a:r>
                <a14:m>
                  <m:oMath xmlns:m="http://schemas.openxmlformats.org/officeDocument/2006/math">
                    <m:r>
                      <a:rPr lang="en-GB" b="0" i="1" smtClean="0">
                        <a:latin typeface="Cambria Math" panose="02040503050406030204" pitchFamily="18" charset="0"/>
                      </a:rPr>
                      <m:t>=</m:t>
                    </m:r>
                  </m:oMath>
                </a14:m>
                <a:r>
                  <a:rPr lang="en-GB" dirty="0"/>
                  <a:t> 72			</a:t>
                </a:r>
              </a:p>
              <a:p>
                <a:pPr>
                  <a:lnSpc>
                    <a:spcPct val="150000"/>
                  </a:lnSpc>
                </a:pPr>
                <a:endParaRPr lang="en-GB" dirty="0"/>
              </a:p>
            </p:txBody>
          </p:sp>
        </mc:Choice>
        <mc:Fallback xmlns="">
          <p:sp>
            <p:nvSpPr>
              <p:cNvPr id="9" name="TextBox 8">
                <a:extLst>
                  <a:ext uri="{FF2B5EF4-FFF2-40B4-BE49-F238E27FC236}">
                    <a16:creationId xmlns:a16="http://schemas.microsoft.com/office/drawing/2014/main" id="{55D4482C-85BB-3C4F-573C-20545772B7F2}"/>
                  </a:ext>
                </a:extLst>
              </p:cNvPr>
              <p:cNvSpPr txBox="1">
                <a:spLocks noRot="1" noChangeAspect="1" noMove="1" noResize="1" noEditPoints="1" noAdjustHandles="1" noChangeArrowheads="1" noChangeShapeType="1" noTextEdit="1"/>
              </p:cNvSpPr>
              <p:nvPr/>
            </p:nvSpPr>
            <p:spPr>
              <a:xfrm>
                <a:off x="194108" y="1632542"/>
                <a:ext cx="9502486" cy="1295868"/>
              </a:xfrm>
              <a:prstGeom prst="rect">
                <a:avLst/>
              </a:prstGeom>
              <a:blipFill>
                <a:blip r:embed="rId5"/>
                <a:stretch>
                  <a:fillRect l="-577"/>
                </a:stretch>
              </a:blipFill>
            </p:spPr>
            <p:txBody>
              <a:bodyPr/>
              <a:lstStyle/>
              <a:p>
                <a:r>
                  <a:rPr lang="en-GB">
                    <a:noFill/>
                  </a:rPr>
                  <a:t> </a:t>
                </a:r>
              </a:p>
            </p:txBody>
          </p:sp>
        </mc:Fallback>
      </mc:AlternateContent>
      <p:pic>
        <p:nvPicPr>
          <p:cNvPr id="35" name="Picture 34" descr="A snowman with a hat and scarf&#10;&#10;Description automatically generated">
            <a:extLst>
              <a:ext uri="{FF2B5EF4-FFF2-40B4-BE49-F238E27FC236}">
                <a16:creationId xmlns:a16="http://schemas.microsoft.com/office/drawing/2014/main" id="{7276EA30-938B-1EB5-B582-4526BB2B5A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3506" y="1432471"/>
            <a:ext cx="903884" cy="903884"/>
          </a:xfrm>
          <a:prstGeom prst="rect">
            <a:avLst/>
          </a:prstGeom>
        </p:spPr>
      </p:pic>
      <p:pic>
        <p:nvPicPr>
          <p:cNvPr id="37" name="Picture 36" descr="A cartoon of a santa claus carrying a bag of presents&#10;&#10;Description automatically generated">
            <a:extLst>
              <a:ext uri="{FF2B5EF4-FFF2-40B4-BE49-F238E27FC236}">
                <a16:creationId xmlns:a16="http://schemas.microsoft.com/office/drawing/2014/main" id="{4925E2D8-97C2-DAC5-7C82-FD5D196B2F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691" y="1533695"/>
            <a:ext cx="802660" cy="802660"/>
          </a:xfrm>
          <a:prstGeom prst="rect">
            <a:avLst/>
          </a:prstGeom>
        </p:spPr>
      </p:pic>
      <p:pic>
        <p:nvPicPr>
          <p:cNvPr id="39" name="Picture 38" descr="A cartoon reindeer with colorful lights on it&#10;&#10;Description automatically generated">
            <a:extLst>
              <a:ext uri="{FF2B5EF4-FFF2-40B4-BE49-F238E27FC236}">
                <a16:creationId xmlns:a16="http://schemas.microsoft.com/office/drawing/2014/main" id="{19E0A747-626D-FC7D-CED4-E2418F161E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0916" y="1373509"/>
            <a:ext cx="962846" cy="962846"/>
          </a:xfrm>
          <a:prstGeom prst="rect">
            <a:avLst/>
          </a:prstGeom>
        </p:spPr>
      </p:pic>
      <p:cxnSp>
        <p:nvCxnSpPr>
          <p:cNvPr id="7" name="Straight Connector 6">
            <a:extLst>
              <a:ext uri="{FF2B5EF4-FFF2-40B4-BE49-F238E27FC236}">
                <a16:creationId xmlns:a16="http://schemas.microsoft.com/office/drawing/2014/main" id="{CEF652C9-8098-F8EF-F0D4-96BAF9BFACF3}"/>
              </a:ext>
            </a:extLst>
          </p:cNvPr>
          <p:cNvCxnSpPr/>
          <p:nvPr/>
        </p:nvCxnSpPr>
        <p:spPr>
          <a:xfrm>
            <a:off x="3161279" y="2709517"/>
            <a:ext cx="0" cy="3903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FBC2FAD-A8B9-3854-633F-4A9F3560F287}"/>
              </a:ext>
            </a:extLst>
          </p:cNvPr>
          <p:cNvCxnSpPr/>
          <p:nvPr/>
        </p:nvCxnSpPr>
        <p:spPr>
          <a:xfrm>
            <a:off x="6911289" y="2694607"/>
            <a:ext cx="0" cy="39039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BE4F097-D3E6-7FA6-CD31-B5A4AE3DD514}"/>
              </a:ext>
            </a:extLst>
          </p:cNvPr>
          <p:cNvSpPr/>
          <p:nvPr/>
        </p:nvSpPr>
        <p:spPr>
          <a:xfrm>
            <a:off x="331464" y="302051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Oval 10">
            <a:extLst>
              <a:ext uri="{FF2B5EF4-FFF2-40B4-BE49-F238E27FC236}">
                <a16:creationId xmlns:a16="http://schemas.microsoft.com/office/drawing/2014/main" id="{24C072DE-C395-A2E0-3F57-880123C381C2}"/>
              </a:ext>
            </a:extLst>
          </p:cNvPr>
          <p:cNvSpPr/>
          <p:nvPr/>
        </p:nvSpPr>
        <p:spPr>
          <a:xfrm>
            <a:off x="606501" y="302051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Oval 11">
            <a:extLst>
              <a:ext uri="{FF2B5EF4-FFF2-40B4-BE49-F238E27FC236}">
                <a16:creationId xmlns:a16="http://schemas.microsoft.com/office/drawing/2014/main" id="{AC0C94B3-4702-630F-99BE-8204FDD03E6C}"/>
              </a:ext>
            </a:extLst>
          </p:cNvPr>
          <p:cNvSpPr/>
          <p:nvPr/>
        </p:nvSpPr>
        <p:spPr>
          <a:xfrm>
            <a:off x="881538" y="302051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4" name="Oval 13">
            <a:extLst>
              <a:ext uri="{FF2B5EF4-FFF2-40B4-BE49-F238E27FC236}">
                <a16:creationId xmlns:a16="http://schemas.microsoft.com/office/drawing/2014/main" id="{84A87ECE-BB5E-5650-B8D4-498CC3E9390E}"/>
              </a:ext>
            </a:extLst>
          </p:cNvPr>
          <p:cNvSpPr/>
          <p:nvPr/>
        </p:nvSpPr>
        <p:spPr>
          <a:xfrm>
            <a:off x="1156575" y="301351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5" name="Oval 14">
            <a:extLst>
              <a:ext uri="{FF2B5EF4-FFF2-40B4-BE49-F238E27FC236}">
                <a16:creationId xmlns:a16="http://schemas.microsoft.com/office/drawing/2014/main" id="{1DB618E9-224E-74B1-32D3-39B1646ACD50}"/>
              </a:ext>
            </a:extLst>
          </p:cNvPr>
          <p:cNvSpPr/>
          <p:nvPr/>
        </p:nvSpPr>
        <p:spPr>
          <a:xfrm>
            <a:off x="1431612" y="301351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Oval 15">
            <a:extLst>
              <a:ext uri="{FF2B5EF4-FFF2-40B4-BE49-F238E27FC236}">
                <a16:creationId xmlns:a16="http://schemas.microsoft.com/office/drawing/2014/main" id="{018CEFB4-0982-4F28-984D-B9A510FC03DC}"/>
              </a:ext>
            </a:extLst>
          </p:cNvPr>
          <p:cNvSpPr/>
          <p:nvPr/>
        </p:nvSpPr>
        <p:spPr>
          <a:xfrm>
            <a:off x="1706648" y="301351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Oval 16">
            <a:extLst>
              <a:ext uri="{FF2B5EF4-FFF2-40B4-BE49-F238E27FC236}">
                <a16:creationId xmlns:a16="http://schemas.microsoft.com/office/drawing/2014/main" id="{B23D3C3E-4044-C531-3B2D-A74E19794929}"/>
              </a:ext>
            </a:extLst>
          </p:cNvPr>
          <p:cNvSpPr/>
          <p:nvPr/>
        </p:nvSpPr>
        <p:spPr>
          <a:xfrm>
            <a:off x="331464" y="362866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8" name="Oval 17">
            <a:extLst>
              <a:ext uri="{FF2B5EF4-FFF2-40B4-BE49-F238E27FC236}">
                <a16:creationId xmlns:a16="http://schemas.microsoft.com/office/drawing/2014/main" id="{CABDA199-E1FD-EBD1-ACEB-11F52EEA8D2C}"/>
              </a:ext>
            </a:extLst>
          </p:cNvPr>
          <p:cNvSpPr/>
          <p:nvPr/>
        </p:nvSpPr>
        <p:spPr>
          <a:xfrm>
            <a:off x="606501" y="362866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Oval 18">
            <a:extLst>
              <a:ext uri="{FF2B5EF4-FFF2-40B4-BE49-F238E27FC236}">
                <a16:creationId xmlns:a16="http://schemas.microsoft.com/office/drawing/2014/main" id="{36B0430A-3717-2B43-3801-613375DDABE1}"/>
              </a:ext>
            </a:extLst>
          </p:cNvPr>
          <p:cNvSpPr/>
          <p:nvPr/>
        </p:nvSpPr>
        <p:spPr>
          <a:xfrm>
            <a:off x="881538" y="3628665"/>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0" name="Oval 19">
            <a:extLst>
              <a:ext uri="{FF2B5EF4-FFF2-40B4-BE49-F238E27FC236}">
                <a16:creationId xmlns:a16="http://schemas.microsoft.com/office/drawing/2014/main" id="{38610EC0-06DC-F9BE-2C14-599EC7025098}"/>
              </a:ext>
            </a:extLst>
          </p:cNvPr>
          <p:cNvSpPr/>
          <p:nvPr/>
        </p:nvSpPr>
        <p:spPr>
          <a:xfrm>
            <a:off x="1156575" y="362166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1" name="Oval 20">
            <a:extLst>
              <a:ext uri="{FF2B5EF4-FFF2-40B4-BE49-F238E27FC236}">
                <a16:creationId xmlns:a16="http://schemas.microsoft.com/office/drawing/2014/main" id="{00A5BCCF-CFE0-7B99-12BF-6A0895458774}"/>
              </a:ext>
            </a:extLst>
          </p:cNvPr>
          <p:cNvSpPr/>
          <p:nvPr/>
        </p:nvSpPr>
        <p:spPr>
          <a:xfrm>
            <a:off x="1431612" y="362166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2" name="Oval 21">
            <a:extLst>
              <a:ext uri="{FF2B5EF4-FFF2-40B4-BE49-F238E27FC236}">
                <a16:creationId xmlns:a16="http://schemas.microsoft.com/office/drawing/2014/main" id="{5341E1DD-E668-D108-3698-15CB2DF1AB40}"/>
              </a:ext>
            </a:extLst>
          </p:cNvPr>
          <p:cNvSpPr/>
          <p:nvPr/>
        </p:nvSpPr>
        <p:spPr>
          <a:xfrm>
            <a:off x="1706648" y="362166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3" name="Oval 22">
            <a:extLst>
              <a:ext uri="{FF2B5EF4-FFF2-40B4-BE49-F238E27FC236}">
                <a16:creationId xmlns:a16="http://schemas.microsoft.com/office/drawing/2014/main" id="{FBCFC8F2-297C-D6D1-BFE6-0D89E0F4B2DC}"/>
              </a:ext>
            </a:extLst>
          </p:cNvPr>
          <p:cNvSpPr/>
          <p:nvPr/>
        </p:nvSpPr>
        <p:spPr>
          <a:xfrm>
            <a:off x="331464" y="426620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4" name="Oval 23">
            <a:extLst>
              <a:ext uri="{FF2B5EF4-FFF2-40B4-BE49-F238E27FC236}">
                <a16:creationId xmlns:a16="http://schemas.microsoft.com/office/drawing/2014/main" id="{2BF2270A-D7FF-9CFB-4365-F04710975BE3}"/>
              </a:ext>
            </a:extLst>
          </p:cNvPr>
          <p:cNvSpPr/>
          <p:nvPr/>
        </p:nvSpPr>
        <p:spPr>
          <a:xfrm>
            <a:off x="606501" y="426620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5" name="Oval 24">
            <a:extLst>
              <a:ext uri="{FF2B5EF4-FFF2-40B4-BE49-F238E27FC236}">
                <a16:creationId xmlns:a16="http://schemas.microsoft.com/office/drawing/2014/main" id="{1E90578B-7F91-97CF-9F59-BAF6B6BADD63}"/>
              </a:ext>
            </a:extLst>
          </p:cNvPr>
          <p:cNvSpPr/>
          <p:nvPr/>
        </p:nvSpPr>
        <p:spPr>
          <a:xfrm>
            <a:off x="881538" y="4266202"/>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6" name="Oval 25">
            <a:extLst>
              <a:ext uri="{FF2B5EF4-FFF2-40B4-BE49-F238E27FC236}">
                <a16:creationId xmlns:a16="http://schemas.microsoft.com/office/drawing/2014/main" id="{4EA66C6F-2DCD-26A9-224F-674AABECF26F}"/>
              </a:ext>
            </a:extLst>
          </p:cNvPr>
          <p:cNvSpPr/>
          <p:nvPr/>
        </p:nvSpPr>
        <p:spPr>
          <a:xfrm>
            <a:off x="1156575" y="4259199"/>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7" name="Oval 26">
            <a:extLst>
              <a:ext uri="{FF2B5EF4-FFF2-40B4-BE49-F238E27FC236}">
                <a16:creationId xmlns:a16="http://schemas.microsoft.com/office/drawing/2014/main" id="{0F1BDC56-A083-FEC7-680E-E34305FD2E1E}"/>
              </a:ext>
            </a:extLst>
          </p:cNvPr>
          <p:cNvSpPr/>
          <p:nvPr/>
        </p:nvSpPr>
        <p:spPr>
          <a:xfrm>
            <a:off x="1431612" y="4259199"/>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8" name="Oval 27">
            <a:extLst>
              <a:ext uri="{FF2B5EF4-FFF2-40B4-BE49-F238E27FC236}">
                <a16:creationId xmlns:a16="http://schemas.microsoft.com/office/drawing/2014/main" id="{0EC6C49B-9939-71CE-10BB-D59E328CF4A2}"/>
              </a:ext>
            </a:extLst>
          </p:cNvPr>
          <p:cNvSpPr/>
          <p:nvPr/>
        </p:nvSpPr>
        <p:spPr>
          <a:xfrm>
            <a:off x="1706648" y="4259199"/>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29" name="Picture 28" descr="A cartoon of a santa claus carrying a bag of presents&#10;&#10;Description automatically generated">
            <a:extLst>
              <a:ext uri="{FF2B5EF4-FFF2-40B4-BE49-F238E27FC236}">
                <a16:creationId xmlns:a16="http://schemas.microsoft.com/office/drawing/2014/main" id="{468787B5-A5C4-7C9F-642E-E23256C3C8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2699" y="2811384"/>
            <a:ext cx="609110" cy="609110"/>
          </a:xfrm>
          <a:prstGeom prst="rect">
            <a:avLst/>
          </a:prstGeom>
        </p:spPr>
      </p:pic>
      <p:pic>
        <p:nvPicPr>
          <p:cNvPr id="30" name="Picture 29" descr="A cartoon of a santa claus carrying a bag of presents&#10;&#10;Description automatically generated">
            <a:extLst>
              <a:ext uri="{FF2B5EF4-FFF2-40B4-BE49-F238E27FC236}">
                <a16:creationId xmlns:a16="http://schemas.microsoft.com/office/drawing/2014/main" id="{CC0B6C6A-8250-1420-CDD9-55FFAA6514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9396" y="3397880"/>
            <a:ext cx="609110" cy="609110"/>
          </a:xfrm>
          <a:prstGeom prst="rect">
            <a:avLst/>
          </a:prstGeom>
        </p:spPr>
      </p:pic>
      <p:pic>
        <p:nvPicPr>
          <p:cNvPr id="31" name="Picture 30" descr="A cartoon of a santa claus carrying a bag of presents&#10;&#10;Description automatically generated">
            <a:extLst>
              <a:ext uri="{FF2B5EF4-FFF2-40B4-BE49-F238E27FC236}">
                <a16:creationId xmlns:a16="http://schemas.microsoft.com/office/drawing/2014/main" id="{C1508381-E02C-DACB-83BF-B71244922D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9288" y="4048091"/>
            <a:ext cx="609110" cy="609110"/>
          </a:xfrm>
          <a:prstGeom prst="rect">
            <a:avLst/>
          </a:prstGeom>
        </p:spPr>
      </p:pic>
      <p:sp>
        <p:nvSpPr>
          <p:cNvPr id="34" name="Right Brace 33">
            <a:extLst>
              <a:ext uri="{FF2B5EF4-FFF2-40B4-BE49-F238E27FC236}">
                <a16:creationId xmlns:a16="http://schemas.microsoft.com/office/drawing/2014/main" id="{F2D34768-3F34-2FAB-12D5-93318D52EA3A}"/>
              </a:ext>
            </a:extLst>
          </p:cNvPr>
          <p:cNvSpPr/>
          <p:nvPr/>
        </p:nvSpPr>
        <p:spPr>
          <a:xfrm>
            <a:off x="2489506" y="2850123"/>
            <a:ext cx="328333" cy="1796458"/>
          </a:xfrm>
          <a:prstGeom prst="rightBrace">
            <a:avLst>
              <a:gd name="adj1" fmla="val 622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a16="http://schemas.microsoft.com/office/drawing/2014/main" id="{7A61D54D-7E93-5D46-2A53-DA26CC5A54EE}"/>
              </a:ext>
            </a:extLst>
          </p:cNvPr>
          <p:cNvSpPr txBox="1"/>
          <p:nvPr/>
        </p:nvSpPr>
        <p:spPr>
          <a:xfrm>
            <a:off x="2774750" y="3563686"/>
            <a:ext cx="418704" cy="369332"/>
          </a:xfrm>
          <a:prstGeom prst="rect">
            <a:avLst/>
          </a:prstGeom>
          <a:noFill/>
        </p:spPr>
        <p:txBody>
          <a:bodyPr wrap="none" rtlCol="0">
            <a:spAutoFit/>
          </a:bodyPr>
          <a:lstStyle/>
          <a:p>
            <a:r>
              <a:rPr lang="en-GB" dirty="0"/>
              <a:t>72</a:t>
            </a: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BA2BFD3D-4809-0158-82B9-73D45011DCC8}"/>
                  </a:ext>
                </a:extLst>
              </p:cNvPr>
              <p:cNvSpPr txBox="1"/>
              <p:nvPr/>
            </p:nvSpPr>
            <p:spPr>
              <a:xfrm>
                <a:off x="539447" y="4915283"/>
                <a:ext cx="1598515" cy="369332"/>
              </a:xfrm>
              <a:prstGeom prst="rect">
                <a:avLst/>
              </a:prstGeom>
              <a:noFill/>
            </p:spPr>
            <p:txBody>
              <a:bodyPr wrap="none" rtlCol="0">
                <a:spAutoFit/>
              </a:bodyPr>
              <a:lstStyle/>
              <a:p>
                <a:r>
                  <a:rPr lang="en-GB" dirty="0"/>
                  <a:t>72 </a:t>
                </a:r>
                <a14:m>
                  <m:oMath xmlns:m="http://schemas.openxmlformats.org/officeDocument/2006/math">
                    <m:r>
                      <a:rPr lang="en-GB" b="0" i="1" smtClean="0">
                        <a:latin typeface="Cambria Math" panose="02040503050406030204" pitchFamily="18" charset="0"/>
                      </a:rPr>
                      <m:t>−</m:t>
                    </m:r>
                  </m:oMath>
                </a14:m>
                <a:r>
                  <a:rPr lang="en-GB" dirty="0"/>
                  <a:t> 18 </a:t>
                </a:r>
                <a14:m>
                  <m:oMath xmlns:m="http://schemas.openxmlformats.org/officeDocument/2006/math">
                    <m:r>
                      <a:rPr lang="en-GB" b="0" i="1" smtClean="0">
                        <a:latin typeface="Cambria Math" panose="02040503050406030204" pitchFamily="18" charset="0"/>
                      </a:rPr>
                      <m:t>=</m:t>
                    </m:r>
                  </m:oMath>
                </a14:m>
                <a:r>
                  <a:rPr lang="en-GB" dirty="0"/>
                  <a:t> 3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a:t>
                </a:r>
              </a:p>
            </p:txBody>
          </p:sp>
        </mc:Choice>
        <mc:Fallback>
          <p:sp>
            <p:nvSpPr>
              <p:cNvPr id="38" name="TextBox 37">
                <a:extLst>
                  <a:ext uri="{FF2B5EF4-FFF2-40B4-BE49-F238E27FC236}">
                    <a16:creationId xmlns:a16="http://schemas.microsoft.com/office/drawing/2014/main" id="{BA2BFD3D-4809-0158-82B9-73D45011DCC8}"/>
                  </a:ext>
                </a:extLst>
              </p:cNvPr>
              <p:cNvSpPr txBox="1">
                <a:spLocks noRot="1" noChangeAspect="1" noMove="1" noResize="1" noEditPoints="1" noAdjustHandles="1" noChangeArrowheads="1" noChangeShapeType="1" noTextEdit="1"/>
              </p:cNvSpPr>
              <p:nvPr/>
            </p:nvSpPr>
            <p:spPr>
              <a:xfrm>
                <a:off x="539447" y="4915283"/>
                <a:ext cx="1598515" cy="369332"/>
              </a:xfrm>
              <a:prstGeom prst="rect">
                <a:avLst/>
              </a:prstGeom>
              <a:blipFill>
                <a:blip r:embed="rId10"/>
                <a:stretch>
                  <a:fillRect l="-3042"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EC797A05-1F56-ABEE-01C3-AF14263F444B}"/>
                  </a:ext>
                </a:extLst>
              </p:cNvPr>
              <p:cNvSpPr txBox="1"/>
              <p:nvPr/>
            </p:nvSpPr>
            <p:spPr>
              <a:xfrm>
                <a:off x="1061398" y="5516430"/>
                <a:ext cx="1085554" cy="369332"/>
              </a:xfrm>
              <a:prstGeom prst="rect">
                <a:avLst/>
              </a:prstGeom>
              <a:noFill/>
            </p:spPr>
            <p:txBody>
              <a:bodyPr wrap="none" rtlCol="0">
                <a:spAutoFit/>
              </a:bodyPr>
              <a:lstStyle/>
              <a:p>
                <a:r>
                  <a:rPr lang="en-GB" dirty="0"/>
                  <a:t>54 </a:t>
                </a:r>
                <a14:m>
                  <m:oMath xmlns:m="http://schemas.openxmlformats.org/officeDocument/2006/math">
                    <m:r>
                      <a:rPr lang="en-GB" b="0" i="1" smtClean="0">
                        <a:latin typeface="Cambria Math" panose="02040503050406030204" pitchFamily="18" charset="0"/>
                      </a:rPr>
                      <m:t>=</m:t>
                    </m:r>
                  </m:oMath>
                </a14:m>
                <a:r>
                  <a:rPr lang="en-GB" dirty="0"/>
                  <a:t> 3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a:t>
                </a:r>
              </a:p>
            </p:txBody>
          </p:sp>
        </mc:Choice>
        <mc:Fallback>
          <p:sp>
            <p:nvSpPr>
              <p:cNvPr id="41" name="TextBox 40">
                <a:extLst>
                  <a:ext uri="{FF2B5EF4-FFF2-40B4-BE49-F238E27FC236}">
                    <a16:creationId xmlns:a16="http://schemas.microsoft.com/office/drawing/2014/main" id="{EC797A05-1F56-ABEE-01C3-AF14263F444B}"/>
                  </a:ext>
                </a:extLst>
              </p:cNvPr>
              <p:cNvSpPr txBox="1">
                <a:spLocks noRot="1" noChangeAspect="1" noMove="1" noResize="1" noEditPoints="1" noAdjustHandles="1" noChangeArrowheads="1" noChangeShapeType="1" noTextEdit="1"/>
              </p:cNvSpPr>
              <p:nvPr/>
            </p:nvSpPr>
            <p:spPr>
              <a:xfrm>
                <a:off x="1061398" y="5516430"/>
                <a:ext cx="1085554" cy="369332"/>
              </a:xfrm>
              <a:prstGeom prst="rect">
                <a:avLst/>
              </a:prstGeom>
              <a:blipFill>
                <a:blip r:embed="rId11"/>
                <a:stretch>
                  <a:fillRect l="-4494" t="-9836" b="-24590"/>
                </a:stretch>
              </a:blipFill>
            </p:spPr>
            <p:txBody>
              <a:bodyPr/>
              <a:lstStyle/>
              <a:p>
                <a:r>
                  <a:rPr lang="en-GB">
                    <a:noFill/>
                  </a:rPr>
                  <a:t> </a:t>
                </a:r>
              </a:p>
            </p:txBody>
          </p:sp>
        </mc:Fallback>
      </mc:AlternateContent>
      <p:pic>
        <p:nvPicPr>
          <p:cNvPr id="42" name="Picture 41" descr="A cartoon of a santa claus carrying a bag of presents&#10;&#10;Description automatically generated">
            <a:extLst>
              <a:ext uri="{FF2B5EF4-FFF2-40B4-BE49-F238E27FC236}">
                <a16:creationId xmlns:a16="http://schemas.microsoft.com/office/drawing/2014/main" id="{0564531C-3AFA-D037-2940-2A086D6112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3970" y="4795394"/>
            <a:ext cx="609110" cy="609110"/>
          </a:xfrm>
          <a:prstGeom prst="rect">
            <a:avLst/>
          </a:prstGeom>
        </p:spPr>
      </p:pic>
      <p:pic>
        <p:nvPicPr>
          <p:cNvPr id="43" name="Picture 42" descr="A cartoon of a santa claus carrying a bag of presents&#10;&#10;Description automatically generated">
            <a:extLst>
              <a:ext uri="{FF2B5EF4-FFF2-40B4-BE49-F238E27FC236}">
                <a16:creationId xmlns:a16="http://schemas.microsoft.com/office/drawing/2014/main" id="{87B38AAC-0F01-0170-FE4A-D264EA720D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5045" y="5396631"/>
            <a:ext cx="609110" cy="609110"/>
          </a:xfrm>
          <a:prstGeom prst="rect">
            <a:avLst/>
          </a:prstGeom>
        </p:spPr>
      </p:pic>
      <p:pic>
        <p:nvPicPr>
          <p:cNvPr id="44" name="Picture 43" descr="A cartoon of a santa claus carrying a bag of presents&#10;&#10;Description automatically generated">
            <a:extLst>
              <a:ext uri="{FF2B5EF4-FFF2-40B4-BE49-F238E27FC236}">
                <a16:creationId xmlns:a16="http://schemas.microsoft.com/office/drawing/2014/main" id="{B698A63E-CEC0-2157-6AC4-A66E3DBDCC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590" y="5952358"/>
            <a:ext cx="609110" cy="609110"/>
          </a:xfrm>
          <a:prstGeom prst="rect">
            <a:avLst/>
          </a:prstGeom>
        </p:spPr>
      </p:pic>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6B3CAB7D-F444-C934-AF99-900976A9C5A0}"/>
                  </a:ext>
                </a:extLst>
              </p:cNvPr>
              <p:cNvSpPr txBox="1"/>
              <p:nvPr/>
            </p:nvSpPr>
            <p:spPr>
              <a:xfrm>
                <a:off x="1353476" y="6140606"/>
                <a:ext cx="697627"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18 </a:t>
                </a:r>
              </a:p>
            </p:txBody>
          </p:sp>
        </mc:Choice>
        <mc:Fallback>
          <p:sp>
            <p:nvSpPr>
              <p:cNvPr id="45" name="TextBox 44">
                <a:extLst>
                  <a:ext uri="{FF2B5EF4-FFF2-40B4-BE49-F238E27FC236}">
                    <a16:creationId xmlns:a16="http://schemas.microsoft.com/office/drawing/2014/main" id="{6B3CAB7D-F444-C934-AF99-900976A9C5A0}"/>
                  </a:ext>
                </a:extLst>
              </p:cNvPr>
              <p:cNvSpPr txBox="1">
                <a:spLocks noRot="1" noChangeAspect="1" noMove="1" noResize="1" noEditPoints="1" noAdjustHandles="1" noChangeArrowheads="1" noChangeShapeType="1" noTextEdit="1"/>
              </p:cNvSpPr>
              <p:nvPr/>
            </p:nvSpPr>
            <p:spPr>
              <a:xfrm>
                <a:off x="1353476" y="6140606"/>
                <a:ext cx="697627" cy="369332"/>
              </a:xfrm>
              <a:prstGeom prst="rect">
                <a:avLst/>
              </a:prstGeom>
              <a:blipFill>
                <a:blip r:embed="rId12"/>
                <a:stretch>
                  <a:fillRect t="-8197" r="-7018" b="-24590"/>
                </a:stretch>
              </a:blipFill>
            </p:spPr>
            <p:txBody>
              <a:bodyPr/>
              <a:lstStyle/>
              <a:p>
                <a:r>
                  <a:rPr lang="en-GB">
                    <a:noFill/>
                  </a:rPr>
                  <a:t> </a:t>
                </a:r>
              </a:p>
            </p:txBody>
          </p:sp>
        </mc:Fallback>
      </mc:AlternateContent>
      <p:sp>
        <p:nvSpPr>
          <p:cNvPr id="47" name="Oval 46">
            <a:extLst>
              <a:ext uri="{FF2B5EF4-FFF2-40B4-BE49-F238E27FC236}">
                <a16:creationId xmlns:a16="http://schemas.microsoft.com/office/drawing/2014/main" id="{7E5D1A15-F380-4DE5-F59A-2DF3528CBB15}"/>
              </a:ext>
            </a:extLst>
          </p:cNvPr>
          <p:cNvSpPr/>
          <p:nvPr/>
        </p:nvSpPr>
        <p:spPr>
          <a:xfrm>
            <a:off x="3886564" y="3617291"/>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8" name="Oval 47">
            <a:extLst>
              <a:ext uri="{FF2B5EF4-FFF2-40B4-BE49-F238E27FC236}">
                <a16:creationId xmlns:a16="http://schemas.microsoft.com/office/drawing/2014/main" id="{D6C5B298-BA43-31B7-9162-41D97F6F70BA}"/>
              </a:ext>
            </a:extLst>
          </p:cNvPr>
          <p:cNvSpPr/>
          <p:nvPr/>
        </p:nvSpPr>
        <p:spPr>
          <a:xfrm>
            <a:off x="4161601" y="3617291"/>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9" name="Oval 48">
            <a:extLst>
              <a:ext uri="{FF2B5EF4-FFF2-40B4-BE49-F238E27FC236}">
                <a16:creationId xmlns:a16="http://schemas.microsoft.com/office/drawing/2014/main" id="{1BB353FF-FB5C-D2E2-F28D-0108553C1DA1}"/>
              </a:ext>
            </a:extLst>
          </p:cNvPr>
          <p:cNvSpPr/>
          <p:nvPr/>
        </p:nvSpPr>
        <p:spPr>
          <a:xfrm>
            <a:off x="4436638" y="3617291"/>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0" name="Oval 49">
            <a:extLst>
              <a:ext uri="{FF2B5EF4-FFF2-40B4-BE49-F238E27FC236}">
                <a16:creationId xmlns:a16="http://schemas.microsoft.com/office/drawing/2014/main" id="{01068855-6F4E-5E65-9800-C7768B426D55}"/>
              </a:ext>
            </a:extLst>
          </p:cNvPr>
          <p:cNvSpPr/>
          <p:nvPr/>
        </p:nvSpPr>
        <p:spPr>
          <a:xfrm>
            <a:off x="4711675" y="3610288"/>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1" name="Oval 50">
            <a:extLst>
              <a:ext uri="{FF2B5EF4-FFF2-40B4-BE49-F238E27FC236}">
                <a16:creationId xmlns:a16="http://schemas.microsoft.com/office/drawing/2014/main" id="{A46A4A0E-AFE2-F5C7-A322-005F8FA27013}"/>
              </a:ext>
            </a:extLst>
          </p:cNvPr>
          <p:cNvSpPr/>
          <p:nvPr/>
        </p:nvSpPr>
        <p:spPr>
          <a:xfrm>
            <a:off x="4986712" y="3610288"/>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2" name="Oval 51">
            <a:extLst>
              <a:ext uri="{FF2B5EF4-FFF2-40B4-BE49-F238E27FC236}">
                <a16:creationId xmlns:a16="http://schemas.microsoft.com/office/drawing/2014/main" id="{634235C7-5BDB-1846-0E65-2E40D41E0F24}"/>
              </a:ext>
            </a:extLst>
          </p:cNvPr>
          <p:cNvSpPr/>
          <p:nvPr/>
        </p:nvSpPr>
        <p:spPr>
          <a:xfrm>
            <a:off x="5261748" y="3610288"/>
            <a:ext cx="216000" cy="2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5" name="Oval 64">
            <a:extLst>
              <a:ext uri="{FF2B5EF4-FFF2-40B4-BE49-F238E27FC236}">
                <a16:creationId xmlns:a16="http://schemas.microsoft.com/office/drawing/2014/main" id="{C110687C-7F05-3B29-3E8F-F07A2F8A6853}"/>
              </a:ext>
            </a:extLst>
          </p:cNvPr>
          <p:cNvSpPr/>
          <p:nvPr/>
        </p:nvSpPr>
        <p:spPr>
          <a:xfrm>
            <a:off x="5558340" y="3615057"/>
            <a:ext cx="216000" cy="216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6" name="Oval 65">
            <a:extLst>
              <a:ext uri="{FF2B5EF4-FFF2-40B4-BE49-F238E27FC236}">
                <a16:creationId xmlns:a16="http://schemas.microsoft.com/office/drawing/2014/main" id="{C6E65A76-208B-C0E4-08DB-77AE12AECB80}"/>
              </a:ext>
            </a:extLst>
          </p:cNvPr>
          <p:cNvSpPr/>
          <p:nvPr/>
        </p:nvSpPr>
        <p:spPr>
          <a:xfrm>
            <a:off x="5833377" y="3615057"/>
            <a:ext cx="216000" cy="216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7" name="Oval 66">
            <a:extLst>
              <a:ext uri="{FF2B5EF4-FFF2-40B4-BE49-F238E27FC236}">
                <a16:creationId xmlns:a16="http://schemas.microsoft.com/office/drawing/2014/main" id="{2ABEBA14-B641-ADBB-B602-BE6F308C9ECC}"/>
              </a:ext>
            </a:extLst>
          </p:cNvPr>
          <p:cNvSpPr/>
          <p:nvPr/>
        </p:nvSpPr>
        <p:spPr>
          <a:xfrm>
            <a:off x="6108413" y="3615057"/>
            <a:ext cx="216000" cy="216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1DE5F65-0624-E966-F8FC-290058B445B2}"/>
                  </a:ext>
                </a:extLst>
              </p:cNvPr>
              <p:cNvSpPr txBox="1"/>
              <p:nvPr/>
            </p:nvSpPr>
            <p:spPr>
              <a:xfrm>
                <a:off x="3507765" y="3544996"/>
                <a:ext cx="402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77" name="TextBox 76">
                <a:extLst>
                  <a:ext uri="{FF2B5EF4-FFF2-40B4-BE49-F238E27FC236}">
                    <a16:creationId xmlns:a16="http://schemas.microsoft.com/office/drawing/2014/main" id="{E1DE5F65-0624-E966-F8FC-290058B445B2}"/>
                  </a:ext>
                </a:extLst>
              </p:cNvPr>
              <p:cNvSpPr txBox="1">
                <a:spLocks noRot="1" noChangeAspect="1" noMove="1" noResize="1" noEditPoints="1" noAdjustHandles="1" noChangeArrowheads="1" noChangeShapeType="1" noTextEdit="1"/>
              </p:cNvSpPr>
              <p:nvPr/>
            </p:nvSpPr>
            <p:spPr>
              <a:xfrm>
                <a:off x="3507765" y="3544996"/>
                <a:ext cx="402674" cy="369332"/>
              </a:xfrm>
              <a:prstGeom prst="rect">
                <a:avLst/>
              </a:prstGeom>
              <a:blipFill>
                <a:blip r:embed="rId13"/>
                <a:stretch>
                  <a:fillRect/>
                </a:stretch>
              </a:blipFill>
            </p:spPr>
            <p:txBody>
              <a:bodyPr/>
              <a:lstStyle/>
              <a:p>
                <a:r>
                  <a:rPr lang="en-GB">
                    <a:noFill/>
                  </a:rPr>
                  <a:t> </a:t>
                </a:r>
              </a:p>
            </p:txBody>
          </p:sp>
        </mc:Fallback>
      </mc:AlternateContent>
      <p:pic>
        <p:nvPicPr>
          <p:cNvPr id="76" name="Picture 75" descr="A cartoon reindeer with colorful lights on it&#10;&#10;Description automatically generated">
            <a:extLst>
              <a:ext uri="{FF2B5EF4-FFF2-40B4-BE49-F238E27FC236}">
                <a16:creationId xmlns:a16="http://schemas.microsoft.com/office/drawing/2014/main" id="{B42CF597-92B8-255E-BE2E-9C500B7105C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7038" y="3329166"/>
            <a:ext cx="681088" cy="681088"/>
          </a:xfrm>
          <a:prstGeom prst="rect">
            <a:avLst/>
          </a:prstGeom>
        </p:spPr>
      </p:pic>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D4D2C5B-FB8C-6FC8-BE30-B1C80F98BE20}"/>
                  </a:ext>
                </a:extLst>
              </p:cNvPr>
              <p:cNvSpPr txBox="1"/>
              <p:nvPr/>
            </p:nvSpPr>
            <p:spPr>
              <a:xfrm>
                <a:off x="6339107" y="3538391"/>
                <a:ext cx="64472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72</a:t>
                </a:r>
              </a:p>
            </p:txBody>
          </p:sp>
        </mc:Choice>
        <mc:Fallback xmlns="">
          <p:sp>
            <p:nvSpPr>
              <p:cNvPr id="78" name="TextBox 77">
                <a:extLst>
                  <a:ext uri="{FF2B5EF4-FFF2-40B4-BE49-F238E27FC236}">
                    <a16:creationId xmlns:a16="http://schemas.microsoft.com/office/drawing/2014/main" id="{BD4D2C5B-FB8C-6FC8-BE30-B1C80F98BE20}"/>
                  </a:ext>
                </a:extLst>
              </p:cNvPr>
              <p:cNvSpPr txBox="1">
                <a:spLocks noRot="1" noChangeAspect="1" noMove="1" noResize="1" noEditPoints="1" noAdjustHandles="1" noChangeArrowheads="1" noChangeShapeType="1" noTextEdit="1"/>
              </p:cNvSpPr>
              <p:nvPr/>
            </p:nvSpPr>
            <p:spPr>
              <a:xfrm>
                <a:off x="6339107" y="3538391"/>
                <a:ext cx="644728" cy="369332"/>
              </a:xfrm>
              <a:prstGeom prst="rect">
                <a:avLst/>
              </a:prstGeom>
              <a:blipFill>
                <a:blip r:embed="rId15"/>
                <a:stretch>
                  <a:fillRect t="-8197" r="-6604"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EE39871C-D1A7-669C-1EF5-70B9A0C7CC15}"/>
                  </a:ext>
                </a:extLst>
              </p:cNvPr>
              <p:cNvSpPr txBox="1"/>
              <p:nvPr/>
            </p:nvSpPr>
            <p:spPr>
              <a:xfrm>
                <a:off x="4625894" y="4916271"/>
                <a:ext cx="1138453" cy="369332"/>
              </a:xfrm>
              <a:prstGeom prst="rect">
                <a:avLst/>
              </a:prstGeom>
              <a:noFill/>
            </p:spPr>
            <p:txBody>
              <a:bodyPr wrap="none" rtlCol="0">
                <a:spAutoFit/>
              </a:bodyPr>
              <a:lstStyle/>
              <a:p>
                <a:r>
                  <a:rPr lang="en-GB" dirty="0"/>
                  <a:t>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9 </a:t>
                </a:r>
                <a14:m>
                  <m:oMath xmlns:m="http://schemas.openxmlformats.org/officeDocument/2006/math">
                    <m:r>
                      <a:rPr lang="en-GB" b="0" i="1" smtClean="0">
                        <a:latin typeface="Cambria Math" panose="02040503050406030204" pitchFamily="18" charset="0"/>
                      </a:rPr>
                      <m:t>=</m:t>
                    </m:r>
                  </m:oMath>
                </a14:m>
                <a:r>
                  <a:rPr lang="en-GB" dirty="0"/>
                  <a:t> 72</a:t>
                </a:r>
              </a:p>
            </p:txBody>
          </p:sp>
        </mc:Choice>
        <mc:Fallback>
          <p:sp>
            <p:nvSpPr>
              <p:cNvPr id="81" name="TextBox 80">
                <a:extLst>
                  <a:ext uri="{FF2B5EF4-FFF2-40B4-BE49-F238E27FC236}">
                    <a16:creationId xmlns:a16="http://schemas.microsoft.com/office/drawing/2014/main" id="{EE39871C-D1A7-669C-1EF5-70B9A0C7CC15}"/>
                  </a:ext>
                </a:extLst>
              </p:cNvPr>
              <p:cNvSpPr txBox="1">
                <a:spLocks noRot="1" noChangeAspect="1" noMove="1" noResize="1" noEditPoints="1" noAdjustHandles="1" noChangeArrowheads="1" noChangeShapeType="1" noTextEdit="1"/>
              </p:cNvSpPr>
              <p:nvPr/>
            </p:nvSpPr>
            <p:spPr>
              <a:xfrm>
                <a:off x="4625894" y="4916271"/>
                <a:ext cx="1138453" cy="369332"/>
              </a:xfrm>
              <a:prstGeom prst="rect">
                <a:avLst/>
              </a:prstGeom>
              <a:blipFill>
                <a:blip r:embed="rId16"/>
                <a:stretch>
                  <a:fillRect t="-8197" r="-3209"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8714C09A-93F7-8D04-7333-03BB01EA9410}"/>
                  </a:ext>
                </a:extLst>
              </p:cNvPr>
              <p:cNvSpPr txBox="1"/>
              <p:nvPr/>
            </p:nvSpPr>
            <p:spPr>
              <a:xfrm>
                <a:off x="5126600" y="6140606"/>
                <a:ext cx="58060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8 </a:t>
                </a:r>
              </a:p>
            </p:txBody>
          </p:sp>
        </mc:Choice>
        <mc:Fallback>
          <p:sp>
            <p:nvSpPr>
              <p:cNvPr id="83" name="TextBox 82">
                <a:extLst>
                  <a:ext uri="{FF2B5EF4-FFF2-40B4-BE49-F238E27FC236}">
                    <a16:creationId xmlns:a16="http://schemas.microsoft.com/office/drawing/2014/main" id="{8714C09A-93F7-8D04-7333-03BB01EA9410}"/>
                  </a:ext>
                </a:extLst>
              </p:cNvPr>
              <p:cNvSpPr txBox="1">
                <a:spLocks noRot="1" noChangeAspect="1" noMove="1" noResize="1" noEditPoints="1" noAdjustHandles="1" noChangeArrowheads="1" noChangeShapeType="1" noTextEdit="1"/>
              </p:cNvSpPr>
              <p:nvPr/>
            </p:nvSpPr>
            <p:spPr>
              <a:xfrm>
                <a:off x="5126600" y="6140606"/>
                <a:ext cx="580608" cy="369332"/>
              </a:xfrm>
              <a:prstGeom prst="rect">
                <a:avLst/>
              </a:prstGeom>
              <a:blipFill>
                <a:blip r:embed="rId17"/>
                <a:stretch>
                  <a:fillRect t="-8197" r="-7368" b="-24590"/>
                </a:stretch>
              </a:blipFill>
            </p:spPr>
            <p:txBody>
              <a:bodyPr/>
              <a:lstStyle/>
              <a:p>
                <a:r>
                  <a:rPr lang="en-GB">
                    <a:noFill/>
                  </a:rPr>
                  <a:t> </a:t>
                </a:r>
              </a:p>
            </p:txBody>
          </p:sp>
        </mc:Fallback>
      </mc:AlternateContent>
      <p:pic>
        <p:nvPicPr>
          <p:cNvPr id="116" name="Picture 115" descr="A cartoon reindeer with colorful lights on it&#10;&#10;Description automatically generated">
            <a:extLst>
              <a:ext uri="{FF2B5EF4-FFF2-40B4-BE49-F238E27FC236}">
                <a16:creationId xmlns:a16="http://schemas.microsoft.com/office/drawing/2014/main" id="{8E5DAE4F-20AC-8D83-BC66-4F79A0F46DC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79689" y="4744889"/>
            <a:ext cx="681088" cy="681088"/>
          </a:xfrm>
          <a:prstGeom prst="rect">
            <a:avLst/>
          </a:prstGeom>
        </p:spPr>
      </p:pic>
      <p:pic>
        <p:nvPicPr>
          <p:cNvPr id="117" name="Picture 116" descr="A cartoon reindeer with colorful lights on it&#10;&#10;Description automatically generated">
            <a:extLst>
              <a:ext uri="{FF2B5EF4-FFF2-40B4-BE49-F238E27FC236}">
                <a16:creationId xmlns:a16="http://schemas.microsoft.com/office/drawing/2014/main" id="{1E4C94E3-2AD9-CECA-724F-CF06F00D3D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37675" y="5880380"/>
            <a:ext cx="681088" cy="681088"/>
          </a:xfrm>
          <a:prstGeom prst="rect">
            <a:avLst/>
          </a:prstGeom>
        </p:spPr>
      </p:pic>
      <p:graphicFrame>
        <p:nvGraphicFramePr>
          <p:cNvPr id="118" name="Table 117">
            <a:extLst>
              <a:ext uri="{FF2B5EF4-FFF2-40B4-BE49-F238E27FC236}">
                <a16:creationId xmlns:a16="http://schemas.microsoft.com/office/drawing/2014/main" id="{8D2BFDEF-30A9-7536-CCE0-1F2940D46F8B}"/>
              </a:ext>
            </a:extLst>
          </p:cNvPr>
          <p:cNvGraphicFramePr>
            <a:graphicFrameLocks noGrp="1"/>
          </p:cNvGraphicFramePr>
          <p:nvPr>
            <p:extLst>
              <p:ext uri="{D42A27DB-BD31-4B8C-83A1-F6EECF244321}">
                <p14:modId xmlns:p14="http://schemas.microsoft.com/office/powerpoint/2010/main" val="1107536221"/>
              </p:ext>
            </p:extLst>
          </p:nvPr>
        </p:nvGraphicFramePr>
        <p:xfrm>
          <a:off x="7233113" y="3872974"/>
          <a:ext cx="2271703" cy="60922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04933522"/>
                    </a:ext>
                  </a:extLst>
                </a:gridCol>
                <a:gridCol w="454993">
                  <a:extLst>
                    <a:ext uri="{9D8B030D-6E8A-4147-A177-3AD203B41FA5}">
                      <a16:colId xmlns:a16="http://schemas.microsoft.com/office/drawing/2014/main" val="1859826615"/>
                    </a:ext>
                  </a:extLst>
                </a:gridCol>
                <a:gridCol w="1608430">
                  <a:extLst>
                    <a:ext uri="{9D8B030D-6E8A-4147-A177-3AD203B41FA5}">
                      <a16:colId xmlns:a16="http://schemas.microsoft.com/office/drawing/2014/main" val="1040538653"/>
                    </a:ext>
                  </a:extLst>
                </a:gridCol>
              </a:tblGrid>
              <a:tr h="60922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654044"/>
                  </a:ext>
                </a:extLst>
              </a:tr>
            </a:tbl>
          </a:graphicData>
        </a:graphic>
      </p:graphicFrame>
      <p:sp>
        <p:nvSpPr>
          <p:cNvPr id="119" name="TextBox 118">
            <a:extLst>
              <a:ext uri="{FF2B5EF4-FFF2-40B4-BE49-F238E27FC236}">
                <a16:creationId xmlns:a16="http://schemas.microsoft.com/office/drawing/2014/main" id="{37F1D284-FD40-F1E8-1E10-D35928088F04}"/>
              </a:ext>
            </a:extLst>
          </p:cNvPr>
          <p:cNvSpPr txBox="1"/>
          <p:nvPr/>
        </p:nvSpPr>
        <p:spPr>
          <a:xfrm>
            <a:off x="7192986" y="3973429"/>
            <a:ext cx="529562" cy="369332"/>
          </a:xfrm>
          <a:prstGeom prst="rect">
            <a:avLst/>
          </a:prstGeom>
          <a:noFill/>
        </p:spPr>
        <p:txBody>
          <a:bodyPr wrap="square" rtlCol="0">
            <a:spAutoFit/>
          </a:bodyPr>
          <a:lstStyle/>
          <a:p>
            <a:r>
              <a:rPr lang="en-GB" dirty="0"/>
              <a:t>3</a:t>
            </a:r>
          </a:p>
        </p:txBody>
      </p:sp>
      <p:sp>
        <p:nvSpPr>
          <p:cNvPr id="120" name="TextBox 119">
            <a:extLst>
              <a:ext uri="{FF2B5EF4-FFF2-40B4-BE49-F238E27FC236}">
                <a16:creationId xmlns:a16="http://schemas.microsoft.com/office/drawing/2014/main" id="{100DE891-ADBD-8F63-62F2-25FFDA42E5D5}"/>
              </a:ext>
            </a:extLst>
          </p:cNvPr>
          <p:cNvSpPr txBox="1"/>
          <p:nvPr/>
        </p:nvSpPr>
        <p:spPr>
          <a:xfrm>
            <a:off x="7511771" y="3973429"/>
            <a:ext cx="529562" cy="369332"/>
          </a:xfrm>
          <a:prstGeom prst="rect">
            <a:avLst/>
          </a:prstGeom>
          <a:noFill/>
        </p:spPr>
        <p:txBody>
          <a:bodyPr wrap="square" rtlCol="0">
            <a:spAutoFit/>
          </a:bodyPr>
          <a:lstStyle/>
          <a:p>
            <a:r>
              <a:rPr lang="en-GB" dirty="0"/>
              <a:t>6</a:t>
            </a:r>
          </a:p>
        </p:txBody>
      </p:sp>
      <p:pic>
        <p:nvPicPr>
          <p:cNvPr id="121" name="Picture 120" descr="A snowman with a hat and scarf&#10;&#10;Description automatically generated">
            <a:extLst>
              <a:ext uri="{FF2B5EF4-FFF2-40B4-BE49-F238E27FC236}">
                <a16:creationId xmlns:a16="http://schemas.microsoft.com/office/drawing/2014/main" id="{048B1721-945C-3F76-184B-789701A8753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16274" y="3927895"/>
            <a:ext cx="508060" cy="508060"/>
          </a:xfrm>
          <a:prstGeom prst="rect">
            <a:avLst/>
          </a:prstGeom>
        </p:spPr>
      </p:pic>
      <p:sp>
        <p:nvSpPr>
          <p:cNvPr id="122" name="Right Brace 121">
            <a:extLst>
              <a:ext uri="{FF2B5EF4-FFF2-40B4-BE49-F238E27FC236}">
                <a16:creationId xmlns:a16="http://schemas.microsoft.com/office/drawing/2014/main" id="{1CA0B9B3-307E-7722-2626-F1A87E544013}"/>
              </a:ext>
            </a:extLst>
          </p:cNvPr>
          <p:cNvSpPr/>
          <p:nvPr/>
        </p:nvSpPr>
        <p:spPr>
          <a:xfrm rot="16200000">
            <a:off x="8204797" y="2514863"/>
            <a:ext cx="328333" cy="2271698"/>
          </a:xfrm>
          <a:prstGeom prst="rightBrace">
            <a:avLst>
              <a:gd name="adj1" fmla="val 622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TextBox 122">
            <a:extLst>
              <a:ext uri="{FF2B5EF4-FFF2-40B4-BE49-F238E27FC236}">
                <a16:creationId xmlns:a16="http://schemas.microsoft.com/office/drawing/2014/main" id="{C3CC8E25-09B9-6A63-6984-AE2047013D97}"/>
              </a:ext>
            </a:extLst>
          </p:cNvPr>
          <p:cNvSpPr txBox="1"/>
          <p:nvPr/>
        </p:nvSpPr>
        <p:spPr>
          <a:xfrm>
            <a:off x="8141265" y="3204016"/>
            <a:ext cx="418704" cy="369332"/>
          </a:xfrm>
          <a:prstGeom prst="rect">
            <a:avLst/>
          </a:prstGeom>
          <a:noFill/>
        </p:spPr>
        <p:txBody>
          <a:bodyPr wrap="none" rtlCol="0">
            <a:spAutoFit/>
          </a:bodyPr>
          <a:lstStyle/>
          <a:p>
            <a:r>
              <a:rPr lang="en-GB" dirty="0"/>
              <a:t>72</a:t>
            </a:r>
          </a:p>
        </p:txBody>
      </p:sp>
      <mc:AlternateContent xmlns:mc="http://schemas.openxmlformats.org/markup-compatibility/2006">
        <mc:Choice xmlns:a14="http://schemas.microsoft.com/office/drawing/2010/main" Requires="a14">
          <p:sp>
            <p:nvSpPr>
              <p:cNvPr id="124" name="TextBox 123">
                <a:extLst>
                  <a:ext uri="{FF2B5EF4-FFF2-40B4-BE49-F238E27FC236}">
                    <a16:creationId xmlns:a16="http://schemas.microsoft.com/office/drawing/2014/main" id="{28D47FDD-40A1-9A12-6251-FFF2D339B365}"/>
                  </a:ext>
                </a:extLst>
              </p:cNvPr>
              <p:cNvSpPr txBox="1"/>
              <p:nvPr/>
            </p:nvSpPr>
            <p:spPr>
              <a:xfrm>
                <a:off x="7522800" y="4919783"/>
                <a:ext cx="1040670" cy="369332"/>
              </a:xfrm>
              <a:prstGeom prst="rect">
                <a:avLst/>
              </a:prstGeom>
              <a:noFill/>
            </p:spPr>
            <p:txBody>
              <a:bodyPr wrap="none" rtlCol="0">
                <a:spAutoFit/>
              </a:bodyPr>
              <a:lstStyle/>
              <a:p>
                <a:r>
                  <a:rPr lang="en-GB" dirty="0"/>
                  <a:t>72 </a:t>
                </a:r>
                <a14:m>
                  <m:oMath xmlns:m="http://schemas.openxmlformats.org/officeDocument/2006/math">
                    <m:r>
                      <a:rPr lang="en-GB" b="0" i="1" smtClean="0">
                        <a:latin typeface="Cambria Math" panose="02040503050406030204" pitchFamily="18" charset="0"/>
                      </a:rPr>
                      <m:t>−</m:t>
                    </m:r>
                  </m:oMath>
                </a14:m>
                <a:r>
                  <a:rPr lang="en-GB" dirty="0"/>
                  <a:t> 9 </a:t>
                </a:r>
                <a14:m>
                  <m:oMath xmlns:m="http://schemas.openxmlformats.org/officeDocument/2006/math">
                    <m:r>
                      <a:rPr lang="en-GB" b="0" i="1" smtClean="0">
                        <a:latin typeface="Cambria Math" panose="02040503050406030204" pitchFamily="18" charset="0"/>
                      </a:rPr>
                      <m:t>=</m:t>
                    </m:r>
                  </m:oMath>
                </a14:m>
                <a:endParaRPr lang="en-GB" dirty="0"/>
              </a:p>
            </p:txBody>
          </p:sp>
        </mc:Choice>
        <mc:Fallback>
          <p:sp>
            <p:nvSpPr>
              <p:cNvPr id="124" name="TextBox 123">
                <a:extLst>
                  <a:ext uri="{FF2B5EF4-FFF2-40B4-BE49-F238E27FC236}">
                    <a16:creationId xmlns:a16="http://schemas.microsoft.com/office/drawing/2014/main" id="{28D47FDD-40A1-9A12-6251-FFF2D339B365}"/>
                  </a:ext>
                </a:extLst>
              </p:cNvPr>
              <p:cNvSpPr txBox="1">
                <a:spLocks noRot="1" noChangeAspect="1" noMove="1" noResize="1" noEditPoints="1" noAdjustHandles="1" noChangeArrowheads="1" noChangeShapeType="1" noTextEdit="1"/>
              </p:cNvSpPr>
              <p:nvPr/>
            </p:nvSpPr>
            <p:spPr>
              <a:xfrm>
                <a:off x="7522800" y="4919783"/>
                <a:ext cx="1040670" cy="369332"/>
              </a:xfrm>
              <a:prstGeom prst="rect">
                <a:avLst/>
              </a:prstGeom>
              <a:blipFill>
                <a:blip r:embed="rId19"/>
                <a:stretch>
                  <a:fillRect l="-4678" t="-8197" b="-24590"/>
                </a:stretch>
              </a:blipFill>
            </p:spPr>
            <p:txBody>
              <a:bodyPr/>
              <a:lstStyle/>
              <a:p>
                <a:r>
                  <a:rPr lang="en-GB">
                    <a:noFill/>
                  </a:rPr>
                  <a:t> </a:t>
                </a:r>
              </a:p>
            </p:txBody>
          </p:sp>
        </mc:Fallback>
      </mc:AlternateContent>
      <p:pic>
        <p:nvPicPr>
          <p:cNvPr id="125" name="Picture 124" descr="A snowman with a hat and scarf&#10;&#10;Description automatically generated">
            <a:extLst>
              <a:ext uri="{FF2B5EF4-FFF2-40B4-BE49-F238E27FC236}">
                <a16:creationId xmlns:a16="http://schemas.microsoft.com/office/drawing/2014/main" id="{8830FC9B-3C81-E47A-EE21-5CC48A9499B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08708" y="4880599"/>
            <a:ext cx="508060" cy="508060"/>
          </a:xfrm>
          <a:prstGeom prst="rect">
            <a:avLst/>
          </a:prstGeom>
        </p:spPr>
      </p:pic>
      <p:pic>
        <p:nvPicPr>
          <p:cNvPr id="126" name="Picture 125" descr="A snowman with a hat and scarf&#10;&#10;Description automatically generated">
            <a:extLst>
              <a:ext uri="{FF2B5EF4-FFF2-40B4-BE49-F238E27FC236}">
                <a16:creationId xmlns:a16="http://schemas.microsoft.com/office/drawing/2014/main" id="{FB67BAFA-91BE-E8CB-20D6-AD4AD7171E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65446" y="6053408"/>
            <a:ext cx="508060" cy="508060"/>
          </a:xfrm>
          <a:prstGeom prst="rect">
            <a:avLst/>
          </a:prstGeom>
        </p:spPr>
      </p:pic>
      <mc:AlternateContent xmlns:mc="http://schemas.openxmlformats.org/markup-compatibility/2006">
        <mc:Choice xmlns:a14="http://schemas.microsoft.com/office/drawing/2010/main" Requires="a14">
          <p:sp>
            <p:nvSpPr>
              <p:cNvPr id="127" name="TextBox 126">
                <a:extLst>
                  <a:ext uri="{FF2B5EF4-FFF2-40B4-BE49-F238E27FC236}">
                    <a16:creationId xmlns:a16="http://schemas.microsoft.com/office/drawing/2014/main" id="{25BF0D8C-1BE4-3CEE-3F3A-B21E530D0B98}"/>
                  </a:ext>
                </a:extLst>
              </p:cNvPr>
              <p:cNvSpPr txBox="1"/>
              <p:nvPr/>
            </p:nvSpPr>
            <p:spPr>
              <a:xfrm>
                <a:off x="8219613" y="6140606"/>
                <a:ext cx="64472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63</a:t>
                </a:r>
              </a:p>
            </p:txBody>
          </p:sp>
        </mc:Choice>
        <mc:Fallback>
          <p:sp>
            <p:nvSpPr>
              <p:cNvPr id="127" name="TextBox 126">
                <a:extLst>
                  <a:ext uri="{FF2B5EF4-FFF2-40B4-BE49-F238E27FC236}">
                    <a16:creationId xmlns:a16="http://schemas.microsoft.com/office/drawing/2014/main" id="{25BF0D8C-1BE4-3CEE-3F3A-B21E530D0B98}"/>
                  </a:ext>
                </a:extLst>
              </p:cNvPr>
              <p:cNvSpPr txBox="1">
                <a:spLocks noRot="1" noChangeAspect="1" noMove="1" noResize="1" noEditPoints="1" noAdjustHandles="1" noChangeArrowheads="1" noChangeShapeType="1" noTextEdit="1"/>
              </p:cNvSpPr>
              <p:nvPr/>
            </p:nvSpPr>
            <p:spPr>
              <a:xfrm>
                <a:off x="8219613" y="6140606"/>
                <a:ext cx="644728" cy="369332"/>
              </a:xfrm>
              <a:prstGeom prst="rect">
                <a:avLst/>
              </a:prstGeom>
              <a:blipFill>
                <a:blip r:embed="rId20"/>
                <a:stretch>
                  <a:fillRect t="-8197" r="-7547" b="-24590"/>
                </a:stretch>
              </a:blipFill>
            </p:spPr>
            <p:txBody>
              <a:bodyPr/>
              <a:lstStyle/>
              <a:p>
                <a:r>
                  <a:rPr lang="en-GB">
                    <a:noFill/>
                  </a:rPr>
                  <a:t> </a:t>
                </a:r>
              </a:p>
            </p:txBody>
          </p:sp>
        </mc:Fallback>
      </mc:AlternateContent>
    </p:spTree>
    <p:extLst>
      <p:ext uri="{BB962C8B-B14F-4D97-AF65-F5344CB8AC3E}">
        <p14:creationId xmlns:p14="http://schemas.microsoft.com/office/powerpoint/2010/main" val="124115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 name="Speech Bubble: Rectangle with Corners Rounded 1">
            <a:extLst>
              <a:ext uri="{FF2B5EF4-FFF2-40B4-BE49-F238E27FC236}">
                <a16:creationId xmlns:a16="http://schemas.microsoft.com/office/drawing/2014/main" id="{0FB6258F-9A55-481A-5996-F767E25410EB}"/>
              </a:ext>
            </a:extLst>
          </p:cNvPr>
          <p:cNvSpPr/>
          <p:nvPr/>
        </p:nvSpPr>
        <p:spPr>
          <a:xfrm>
            <a:off x="1362012" y="2510287"/>
            <a:ext cx="7181976" cy="2384432"/>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The numbers are deliberately the same, encouraging children to consider the order in which they complete each calculation. </a:t>
            </a:r>
          </a:p>
          <a:p>
            <a:pPr algn="ctr"/>
            <a:endParaRPr lang="en-GB" dirty="0">
              <a:solidFill>
                <a:srgbClr val="009242"/>
              </a:solidFill>
            </a:endParaRPr>
          </a:p>
          <a:p>
            <a:pPr algn="ctr"/>
            <a:r>
              <a:rPr lang="en-GB" dirty="0">
                <a:solidFill>
                  <a:srgbClr val="009242"/>
                </a:solidFill>
              </a:rPr>
              <a:t>Using counters, or a bar model, to represent each calculation supports children to recognise which operation is needed to find the missing value. </a:t>
            </a:r>
          </a:p>
        </p:txBody>
      </p:sp>
      <p:sp>
        <p:nvSpPr>
          <p:cNvPr id="5" name="TextBox 4">
            <a:extLst>
              <a:ext uri="{FF2B5EF4-FFF2-40B4-BE49-F238E27FC236}">
                <a16:creationId xmlns:a16="http://schemas.microsoft.com/office/drawing/2014/main" id="{88E5CEB9-F686-EE1F-A110-2FDF30CF6C77}"/>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6" name="Picture 5" descr="A green and red holly leaves&#10;&#10;Description automatically generated">
            <a:extLst>
              <a:ext uri="{FF2B5EF4-FFF2-40B4-BE49-F238E27FC236}">
                <a16:creationId xmlns:a16="http://schemas.microsoft.com/office/drawing/2014/main" id="{A0586BD3-D06B-7021-C584-A4CE79AF0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336238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5" name="TextBox 4">
            <a:extLst>
              <a:ext uri="{FF2B5EF4-FFF2-40B4-BE49-F238E27FC236}">
                <a16:creationId xmlns:a16="http://schemas.microsoft.com/office/drawing/2014/main" id="{678F74D9-6B03-1731-61DB-AC276F085246}"/>
              </a:ext>
            </a:extLst>
          </p:cNvPr>
          <p:cNvSpPr txBox="1"/>
          <p:nvPr/>
        </p:nvSpPr>
        <p:spPr>
          <a:xfrm>
            <a:off x="470517" y="783451"/>
            <a:ext cx="8043169" cy="1708160"/>
          </a:xfrm>
          <a:prstGeom prst="rect">
            <a:avLst/>
          </a:prstGeom>
          <a:noFill/>
        </p:spPr>
        <p:txBody>
          <a:bodyPr wrap="square" rtlCol="0">
            <a:spAutoFit/>
          </a:bodyPr>
          <a:lstStyle/>
          <a:p>
            <a:pPr>
              <a:spcBef>
                <a:spcPts val="600"/>
              </a:spcBef>
            </a:pPr>
            <a:r>
              <a:rPr lang="en-GB" sz="1800" dirty="0">
                <a:effectLst/>
                <a:ea typeface="Calibri" panose="020F0502020204030204" pitchFamily="34" charset="0"/>
              </a:rPr>
              <a:t>Holly the elf helps Santa by wrapping </a:t>
            </a:r>
            <a:r>
              <a:rPr lang="en-GB" dirty="0">
                <a:ea typeface="Calibri" panose="020F0502020204030204" pitchFamily="34" charset="0"/>
              </a:rPr>
              <a:t>presents.</a:t>
            </a:r>
          </a:p>
          <a:p>
            <a:pPr>
              <a:spcBef>
                <a:spcPts val="600"/>
              </a:spcBef>
            </a:pPr>
            <a:r>
              <a:rPr lang="en-GB" dirty="0">
                <a:ea typeface="Calibri" panose="020F0502020204030204" pitchFamily="34" charset="0"/>
              </a:rPr>
              <a:t>She wraps one present in 3 minutes.</a:t>
            </a:r>
            <a:endParaRPr lang="en-GB" sz="1800" dirty="0">
              <a:effectLst/>
              <a:ea typeface="Calibri" panose="020F0502020204030204" pitchFamily="34" charset="0"/>
            </a:endParaRPr>
          </a:p>
          <a:p>
            <a:pPr>
              <a:spcBef>
                <a:spcPts val="600"/>
              </a:spcBef>
            </a:pPr>
            <a:r>
              <a:rPr lang="en-GB" dirty="0">
                <a:ea typeface="Calibri" panose="020F0502020204030204" pitchFamily="34" charset="0"/>
              </a:rPr>
              <a:t>Can Holly wrap 25 presents in an hour?</a:t>
            </a:r>
            <a:endParaRPr lang="en-GB" sz="1800" dirty="0">
              <a:effectLst/>
              <a:ea typeface="Calibri" panose="020F0502020204030204" pitchFamily="34" charset="0"/>
            </a:endParaRPr>
          </a:p>
          <a:p>
            <a:pPr>
              <a:spcBef>
                <a:spcPts val="600"/>
              </a:spcBef>
            </a:pPr>
            <a:r>
              <a:rPr lang="en-GB" dirty="0">
                <a:ea typeface="Calibri" panose="020F0502020204030204" pitchFamily="34" charset="0"/>
              </a:rPr>
              <a:t>Explain how you know.</a:t>
            </a:r>
            <a:endParaRPr lang="en-GB" sz="1800" dirty="0">
              <a:effectLst/>
              <a:ea typeface="Calibri" panose="020F0502020204030204" pitchFamily="34" charset="0"/>
            </a:endParaRPr>
          </a:p>
          <a:p>
            <a:endParaRPr lang="en-GB" dirty="0"/>
          </a:p>
        </p:txBody>
      </p:sp>
      <p:sp>
        <p:nvSpPr>
          <p:cNvPr id="2" name="Rectangle 1">
            <a:extLst>
              <a:ext uri="{FF2B5EF4-FFF2-40B4-BE49-F238E27FC236}">
                <a16:creationId xmlns:a16="http://schemas.microsoft.com/office/drawing/2014/main" id="{BDFF2F4A-ADED-13AE-E8A1-B1A7974E7606}"/>
              </a:ext>
            </a:extLst>
          </p:cNvPr>
          <p:cNvSpPr/>
          <p:nvPr/>
        </p:nvSpPr>
        <p:spPr>
          <a:xfrm>
            <a:off x="583444" y="2338413"/>
            <a:ext cx="8852039" cy="404905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Christmas present simple icon for Royalty Free Vector Image">
            <a:extLst>
              <a:ext uri="{FF2B5EF4-FFF2-40B4-BE49-F238E27FC236}">
                <a16:creationId xmlns:a16="http://schemas.microsoft.com/office/drawing/2014/main" id="{0CDD46D4-D4CA-B0BC-EA45-E066FAD4252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230"/>
          <a:stretch/>
        </p:blipFill>
        <p:spPr bwMode="auto">
          <a:xfrm>
            <a:off x="5724274" y="679395"/>
            <a:ext cx="1510802" cy="1383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and white hat&#10;&#10;Description automatically generated">
            <a:extLst>
              <a:ext uri="{FF2B5EF4-FFF2-40B4-BE49-F238E27FC236}">
                <a16:creationId xmlns:a16="http://schemas.microsoft.com/office/drawing/2014/main" id="{A6943C2D-E4A1-9067-6385-1F02F6E59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7" name="TextBox 6">
            <a:extLst>
              <a:ext uri="{FF2B5EF4-FFF2-40B4-BE49-F238E27FC236}">
                <a16:creationId xmlns:a16="http://schemas.microsoft.com/office/drawing/2014/main" id="{22F1CE40-4120-4D98-5842-4D66A1E7114C}"/>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8" name="Picture 7" descr="A green and red holly leaves&#10;&#10;Description automatically generated">
            <a:extLst>
              <a:ext uri="{FF2B5EF4-FFF2-40B4-BE49-F238E27FC236}">
                <a16:creationId xmlns:a16="http://schemas.microsoft.com/office/drawing/2014/main" id="{9DEDBFFD-A724-F4EE-FE8D-2E5C9AB614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4103987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 name="Rectangle 1">
            <a:extLst>
              <a:ext uri="{FF2B5EF4-FFF2-40B4-BE49-F238E27FC236}">
                <a16:creationId xmlns:a16="http://schemas.microsoft.com/office/drawing/2014/main" id="{BDFF2F4A-ADED-13AE-E8A1-B1A7974E7606}"/>
              </a:ext>
            </a:extLst>
          </p:cNvPr>
          <p:cNvSpPr/>
          <p:nvPr/>
        </p:nvSpPr>
        <p:spPr>
          <a:xfrm>
            <a:off x="583444" y="2338413"/>
            <a:ext cx="8852039" cy="404905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 descr="Christmas present simple icon for Royalty Free Vector Image">
            <a:extLst>
              <a:ext uri="{FF2B5EF4-FFF2-40B4-BE49-F238E27FC236}">
                <a16:creationId xmlns:a16="http://schemas.microsoft.com/office/drawing/2014/main" id="{A9567310-FA94-5B88-9A39-ABC1B512DE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230"/>
          <a:stretch/>
        </p:blipFill>
        <p:spPr bwMode="auto">
          <a:xfrm>
            <a:off x="689300" y="3481750"/>
            <a:ext cx="622359" cy="5697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9DE0E6-3EAD-0867-41C1-AFE4E0C8D0EB}"/>
              </a:ext>
            </a:extLst>
          </p:cNvPr>
          <p:cNvSpPr txBox="1"/>
          <p:nvPr/>
        </p:nvSpPr>
        <p:spPr>
          <a:xfrm>
            <a:off x="1220679" y="3642549"/>
            <a:ext cx="2605596" cy="369332"/>
          </a:xfrm>
          <a:prstGeom prst="rect">
            <a:avLst/>
          </a:prstGeom>
          <a:noFill/>
        </p:spPr>
        <p:txBody>
          <a:bodyPr wrap="square" rtlCol="0">
            <a:spAutoFit/>
          </a:bodyPr>
          <a:lstStyle/>
          <a:p>
            <a:r>
              <a:rPr lang="en-GB" dirty="0"/>
              <a:t>takes 3 minutes to wrap</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3BFDB69-C507-61ED-E8DB-4B636D0F4657}"/>
                  </a:ext>
                </a:extLst>
              </p:cNvPr>
              <p:cNvSpPr txBox="1"/>
              <p:nvPr/>
            </p:nvSpPr>
            <p:spPr>
              <a:xfrm>
                <a:off x="4267221" y="3609756"/>
                <a:ext cx="3999392" cy="923330"/>
              </a:xfrm>
              <a:prstGeom prst="rect">
                <a:avLst/>
              </a:prstGeom>
              <a:noFill/>
            </p:spPr>
            <p:txBody>
              <a:bodyPr wrap="square" rtlCol="0">
                <a:spAutoFit/>
              </a:bodyPr>
              <a:lstStyle/>
              <a:p>
                <a:r>
                  <a:rPr lang="en-GB" dirty="0"/>
                  <a:t>__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oMath>
                </a14:m>
                <a:r>
                  <a:rPr lang="en-GB" dirty="0"/>
                  <a:t> 3 </a:t>
                </a:r>
                <a14:m>
                  <m:oMath xmlns:m="http://schemas.openxmlformats.org/officeDocument/2006/math">
                    <m:r>
                      <a:rPr lang="en-GB" i="1" dirty="0" smtClean="0">
                        <a:latin typeface="Cambria Math" panose="02040503050406030204" pitchFamily="18" charset="0"/>
                      </a:rPr>
                      <m:t>=</m:t>
                    </m:r>
                  </m:oMath>
                </a14:m>
                <a:r>
                  <a:rPr lang="en-GB" dirty="0"/>
                  <a:t> 60</a:t>
                </a:r>
              </a:p>
              <a:p>
                <a:r>
                  <a:rPr lang="en-GB" dirty="0"/>
                  <a:t>60 minutes </a:t>
                </a:r>
                <a14:m>
                  <m:oMath xmlns:m="http://schemas.openxmlformats.org/officeDocument/2006/math">
                    <m:r>
                      <a:rPr lang="en-GB" i="1" dirty="0" smtClean="0">
                        <a:latin typeface="Cambria Math" panose="02040503050406030204" pitchFamily="18" charset="0"/>
                      </a:rPr>
                      <m:t>÷</m:t>
                    </m:r>
                  </m:oMath>
                </a14:m>
                <a:r>
                  <a:rPr lang="en-GB" dirty="0"/>
                  <a:t> 3 minutes </a:t>
                </a:r>
                <a14:m>
                  <m:oMath xmlns:m="http://schemas.openxmlformats.org/officeDocument/2006/math">
                    <m:r>
                      <a:rPr lang="en-GB" i="1" dirty="0" smtClean="0">
                        <a:latin typeface="Cambria Math" panose="02040503050406030204" pitchFamily="18" charset="0"/>
                      </a:rPr>
                      <m:t>=</m:t>
                    </m:r>
                  </m:oMath>
                </a14:m>
                <a:r>
                  <a:rPr lang="en-GB" dirty="0"/>
                  <a:t> 20 presents</a:t>
                </a:r>
              </a:p>
              <a:p>
                <a:endParaRPr lang="en-GB" dirty="0"/>
              </a:p>
            </p:txBody>
          </p:sp>
        </mc:Choice>
        <mc:Fallback>
          <p:sp>
            <p:nvSpPr>
              <p:cNvPr id="10" name="TextBox 9">
                <a:extLst>
                  <a:ext uri="{FF2B5EF4-FFF2-40B4-BE49-F238E27FC236}">
                    <a16:creationId xmlns:a16="http://schemas.microsoft.com/office/drawing/2014/main" id="{A3BFDB69-C507-61ED-E8DB-4B636D0F4657}"/>
                  </a:ext>
                </a:extLst>
              </p:cNvPr>
              <p:cNvSpPr txBox="1">
                <a:spLocks noRot="1" noChangeAspect="1" noMove="1" noResize="1" noEditPoints="1" noAdjustHandles="1" noChangeArrowheads="1" noChangeShapeType="1" noTextEdit="1"/>
              </p:cNvSpPr>
              <p:nvPr/>
            </p:nvSpPr>
            <p:spPr>
              <a:xfrm>
                <a:off x="4267221" y="3609756"/>
                <a:ext cx="3999392" cy="923330"/>
              </a:xfrm>
              <a:prstGeom prst="rect">
                <a:avLst/>
              </a:prstGeom>
              <a:blipFill>
                <a:blip r:embed="rId5"/>
                <a:stretch>
                  <a:fillRect l="-1220" t="-328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8F0187B2-CFDF-CF87-71D9-4732E4070384}"/>
              </a:ext>
            </a:extLst>
          </p:cNvPr>
          <p:cNvSpPr txBox="1"/>
          <p:nvPr/>
        </p:nvSpPr>
        <p:spPr>
          <a:xfrm>
            <a:off x="768663" y="4391049"/>
            <a:ext cx="6235818" cy="923330"/>
          </a:xfrm>
          <a:prstGeom prst="rect">
            <a:avLst/>
          </a:prstGeom>
          <a:noFill/>
        </p:spPr>
        <p:txBody>
          <a:bodyPr wrap="square" rtlCol="0">
            <a:spAutoFit/>
          </a:bodyPr>
          <a:lstStyle/>
          <a:p>
            <a:r>
              <a:rPr lang="en-GB" dirty="0"/>
              <a:t>Holly can only wrap 20 presents in an hour. </a:t>
            </a:r>
          </a:p>
          <a:p>
            <a:endParaRPr lang="en-GB" dirty="0"/>
          </a:p>
          <a:p>
            <a:r>
              <a:rPr lang="en-GB" dirty="0"/>
              <a:t>25 presents would take her longer than an hour. </a:t>
            </a:r>
          </a:p>
        </p:txBody>
      </p:sp>
      <p:sp>
        <p:nvSpPr>
          <p:cNvPr id="6" name="TextBox 5">
            <a:extLst>
              <a:ext uri="{FF2B5EF4-FFF2-40B4-BE49-F238E27FC236}">
                <a16:creationId xmlns:a16="http://schemas.microsoft.com/office/drawing/2014/main" id="{4173F12C-1064-0FAE-064D-AF7D69F4D710}"/>
              </a:ext>
            </a:extLst>
          </p:cNvPr>
          <p:cNvSpPr txBox="1"/>
          <p:nvPr/>
        </p:nvSpPr>
        <p:spPr>
          <a:xfrm>
            <a:off x="470518" y="783451"/>
            <a:ext cx="5139636" cy="1708160"/>
          </a:xfrm>
          <a:prstGeom prst="rect">
            <a:avLst/>
          </a:prstGeom>
          <a:noFill/>
        </p:spPr>
        <p:txBody>
          <a:bodyPr wrap="square" rtlCol="0">
            <a:spAutoFit/>
          </a:bodyPr>
          <a:lstStyle/>
          <a:p>
            <a:pPr>
              <a:spcBef>
                <a:spcPts val="600"/>
              </a:spcBef>
            </a:pPr>
            <a:r>
              <a:rPr lang="en-GB" sz="1800" dirty="0">
                <a:effectLst/>
                <a:ea typeface="Calibri" panose="020F0502020204030204" pitchFamily="34" charset="0"/>
              </a:rPr>
              <a:t>Holly the elf helps Santa by wrapping </a:t>
            </a:r>
            <a:r>
              <a:rPr lang="en-GB" dirty="0">
                <a:ea typeface="Calibri" panose="020F0502020204030204" pitchFamily="34" charset="0"/>
              </a:rPr>
              <a:t>presents.</a:t>
            </a:r>
          </a:p>
          <a:p>
            <a:pPr>
              <a:spcBef>
                <a:spcPts val="600"/>
              </a:spcBef>
            </a:pPr>
            <a:r>
              <a:rPr lang="en-GB" dirty="0">
                <a:ea typeface="Calibri" panose="020F0502020204030204" pitchFamily="34" charset="0"/>
              </a:rPr>
              <a:t>She wraps one present in 3 minutes.</a:t>
            </a:r>
            <a:endParaRPr lang="en-GB" sz="1800" dirty="0">
              <a:effectLst/>
              <a:ea typeface="Calibri" panose="020F0502020204030204" pitchFamily="34" charset="0"/>
            </a:endParaRPr>
          </a:p>
          <a:p>
            <a:pPr>
              <a:spcBef>
                <a:spcPts val="600"/>
              </a:spcBef>
            </a:pPr>
            <a:r>
              <a:rPr lang="en-GB" dirty="0">
                <a:ea typeface="Calibri" panose="020F0502020204030204" pitchFamily="34" charset="0"/>
              </a:rPr>
              <a:t>Can Holly wrap 25 presents in an hour?</a:t>
            </a:r>
            <a:endParaRPr lang="en-GB" sz="1800" dirty="0">
              <a:effectLst/>
              <a:ea typeface="Calibri" panose="020F0502020204030204" pitchFamily="34" charset="0"/>
            </a:endParaRPr>
          </a:p>
          <a:p>
            <a:pPr>
              <a:spcBef>
                <a:spcPts val="600"/>
              </a:spcBef>
            </a:pPr>
            <a:r>
              <a:rPr lang="en-GB" dirty="0">
                <a:ea typeface="Calibri" panose="020F0502020204030204" pitchFamily="34" charset="0"/>
              </a:rPr>
              <a:t>Explain how you know.</a:t>
            </a:r>
            <a:endParaRPr lang="en-GB" sz="1800" dirty="0">
              <a:effectLst/>
              <a:ea typeface="Calibri" panose="020F0502020204030204" pitchFamily="34" charset="0"/>
            </a:endParaRPr>
          </a:p>
          <a:p>
            <a:endParaRPr lang="en-GB" dirty="0"/>
          </a:p>
        </p:txBody>
      </p:sp>
      <p:pic>
        <p:nvPicPr>
          <p:cNvPr id="5" name="Picture 4" descr="Christmas present simple icon for Royalty Free Vector Image">
            <a:extLst>
              <a:ext uri="{FF2B5EF4-FFF2-40B4-BE49-F238E27FC236}">
                <a16:creationId xmlns:a16="http://schemas.microsoft.com/office/drawing/2014/main" id="{F265F059-8F8B-CEBF-3287-429F0E0D8BC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230"/>
          <a:stretch/>
        </p:blipFill>
        <p:spPr bwMode="auto">
          <a:xfrm>
            <a:off x="5724274" y="679395"/>
            <a:ext cx="1510802" cy="1383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red and white hat&#10;&#10;Description automatically generated">
            <a:extLst>
              <a:ext uri="{FF2B5EF4-FFF2-40B4-BE49-F238E27FC236}">
                <a16:creationId xmlns:a16="http://schemas.microsoft.com/office/drawing/2014/main" id="{5759324A-89C5-FABA-B834-29759888A7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14" name="TextBox 13">
            <a:extLst>
              <a:ext uri="{FF2B5EF4-FFF2-40B4-BE49-F238E27FC236}">
                <a16:creationId xmlns:a16="http://schemas.microsoft.com/office/drawing/2014/main" id="{BB75002D-8A1E-384E-0E30-B182A4A9B6EC}"/>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15" name="Picture 14" descr="A green and red holly leaves&#10;&#10;Description automatically generated">
            <a:extLst>
              <a:ext uri="{FF2B5EF4-FFF2-40B4-BE49-F238E27FC236}">
                <a16:creationId xmlns:a16="http://schemas.microsoft.com/office/drawing/2014/main" id="{6B0D1E19-3F25-2340-8FD6-2B547E5191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331912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 name="Speech Bubble: Rectangle with Corners Rounded 1">
            <a:extLst>
              <a:ext uri="{FF2B5EF4-FFF2-40B4-BE49-F238E27FC236}">
                <a16:creationId xmlns:a16="http://schemas.microsoft.com/office/drawing/2014/main" id="{0FB6258F-9A55-481A-5996-F767E25410EB}"/>
              </a:ext>
            </a:extLst>
          </p:cNvPr>
          <p:cNvSpPr/>
          <p:nvPr/>
        </p:nvSpPr>
        <p:spPr>
          <a:xfrm>
            <a:off x="1362012" y="2510287"/>
            <a:ext cx="7181976" cy="2384432"/>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This problem encourages children to use the inverse operation to solve the problem. </a:t>
            </a:r>
          </a:p>
          <a:p>
            <a:pPr algn="ctr"/>
            <a:endParaRPr lang="en-GB" dirty="0">
              <a:solidFill>
                <a:srgbClr val="009242"/>
              </a:solidFill>
            </a:endParaRPr>
          </a:p>
          <a:p>
            <a:pPr algn="ctr"/>
            <a:r>
              <a:rPr lang="en-GB" dirty="0">
                <a:solidFill>
                  <a:srgbClr val="009242"/>
                </a:solidFill>
              </a:rPr>
              <a:t>It also encourages them to check how reasonable their answer is in the context of the question.</a:t>
            </a:r>
          </a:p>
        </p:txBody>
      </p:sp>
      <p:pic>
        <p:nvPicPr>
          <p:cNvPr id="5" name="Picture 4" descr="A red and white hat&#10;&#10;Description automatically generated">
            <a:extLst>
              <a:ext uri="{FF2B5EF4-FFF2-40B4-BE49-F238E27FC236}">
                <a16:creationId xmlns:a16="http://schemas.microsoft.com/office/drawing/2014/main" id="{946B926C-C5AC-F095-4897-90136A024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7" name="TextBox 6">
            <a:extLst>
              <a:ext uri="{FF2B5EF4-FFF2-40B4-BE49-F238E27FC236}">
                <a16:creationId xmlns:a16="http://schemas.microsoft.com/office/drawing/2014/main" id="{9695A97E-5F88-D3ED-6F57-22622584875C}"/>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9" name="Picture 8" descr="A green and red holly leaves&#10;&#10;Description automatically generated">
            <a:extLst>
              <a:ext uri="{FF2B5EF4-FFF2-40B4-BE49-F238E27FC236}">
                <a16:creationId xmlns:a16="http://schemas.microsoft.com/office/drawing/2014/main" id="{5FAB9556-0DD2-9BE6-0646-0A9095532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110034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4138666" cy="880369"/>
          </a:xfrm>
          <a:prstGeom prst="rect">
            <a:avLst/>
          </a:prstGeom>
          <a:noFill/>
        </p:spPr>
        <p:txBody>
          <a:bodyPr wrap="square" rtlCol="0">
            <a:spAutoFit/>
          </a:bodyPr>
          <a:lstStyle/>
          <a:p>
            <a:pPr>
              <a:lnSpc>
                <a:spcPct val="150000"/>
              </a:lnSpc>
            </a:pPr>
            <a:r>
              <a:rPr lang="en-GB" dirty="0"/>
              <a:t>Can you solve these winter puzzles?</a:t>
            </a:r>
          </a:p>
          <a:p>
            <a:pPr>
              <a:lnSpc>
                <a:spcPct val="150000"/>
              </a:lnSpc>
            </a:pPr>
            <a:endParaRPr lang="en-GB" dirty="0"/>
          </a:p>
        </p:txBody>
      </p:sp>
      <p:pic>
        <p:nvPicPr>
          <p:cNvPr id="32" name="Picture 31" descr="A screenshot of a math puzzle&#10;&#10;Description automatically generated">
            <a:extLst>
              <a:ext uri="{FF2B5EF4-FFF2-40B4-BE49-F238E27FC236}">
                <a16:creationId xmlns:a16="http://schemas.microsoft.com/office/drawing/2014/main" id="{43E973ED-EE35-4504-6155-4D54970DBDD1}"/>
              </a:ext>
            </a:extLst>
          </p:cNvPr>
          <p:cNvPicPr>
            <a:picLocks noChangeAspect="1"/>
          </p:cNvPicPr>
          <p:nvPr/>
        </p:nvPicPr>
        <p:blipFill rotWithShape="1">
          <a:blip r:embed="rId5">
            <a:extLst>
              <a:ext uri="{28A0092B-C50C-407E-A947-70E740481C1C}">
                <a14:useLocalDpi xmlns:a14="http://schemas.microsoft.com/office/drawing/2010/main" val="0"/>
              </a:ext>
            </a:extLst>
          </a:blip>
          <a:srcRect t="13351" b="4262"/>
          <a:stretch/>
        </p:blipFill>
        <p:spPr>
          <a:xfrm>
            <a:off x="602707" y="4100642"/>
            <a:ext cx="4141096" cy="2556000"/>
          </a:xfrm>
          <a:prstGeom prst="rect">
            <a:avLst/>
          </a:prstGeom>
        </p:spPr>
      </p:pic>
      <p:pic>
        <p:nvPicPr>
          <p:cNvPr id="34" name="Picture 33" descr="A screenshot of a math puzzle&#10;&#10;Description automatically generated">
            <a:extLst>
              <a:ext uri="{FF2B5EF4-FFF2-40B4-BE49-F238E27FC236}">
                <a16:creationId xmlns:a16="http://schemas.microsoft.com/office/drawing/2014/main" id="{9A64A99B-AC92-82B9-C07C-46F1758836CF}"/>
              </a:ext>
            </a:extLst>
          </p:cNvPr>
          <p:cNvPicPr>
            <a:picLocks noChangeAspect="1"/>
          </p:cNvPicPr>
          <p:nvPr/>
        </p:nvPicPr>
        <p:blipFill rotWithShape="1">
          <a:blip r:embed="rId6">
            <a:extLst>
              <a:ext uri="{28A0092B-C50C-407E-A947-70E740481C1C}">
                <a14:useLocalDpi xmlns:a14="http://schemas.microsoft.com/office/drawing/2010/main" val="0"/>
              </a:ext>
            </a:extLst>
          </a:blip>
          <a:srcRect t="14404" b="4262"/>
          <a:stretch/>
        </p:blipFill>
        <p:spPr>
          <a:xfrm>
            <a:off x="558232" y="1223237"/>
            <a:ext cx="4185571" cy="2556000"/>
          </a:xfrm>
          <a:prstGeom prst="rect">
            <a:avLst/>
          </a:prstGeom>
        </p:spPr>
      </p:pic>
      <p:pic>
        <p:nvPicPr>
          <p:cNvPr id="36" name="Picture 35" descr="A math puzzle with christmas trees and a gift&#10;&#10;Description automatically generated">
            <a:extLst>
              <a:ext uri="{FF2B5EF4-FFF2-40B4-BE49-F238E27FC236}">
                <a16:creationId xmlns:a16="http://schemas.microsoft.com/office/drawing/2014/main" id="{48D1CD00-4FE1-26ED-7D90-52C992C8147F}"/>
              </a:ext>
            </a:extLst>
          </p:cNvPr>
          <p:cNvPicPr>
            <a:picLocks noChangeAspect="1"/>
          </p:cNvPicPr>
          <p:nvPr/>
        </p:nvPicPr>
        <p:blipFill rotWithShape="1">
          <a:blip r:embed="rId7">
            <a:extLst>
              <a:ext uri="{28A0092B-C50C-407E-A947-70E740481C1C}">
                <a14:useLocalDpi xmlns:a14="http://schemas.microsoft.com/office/drawing/2010/main" val="0"/>
              </a:ext>
            </a:extLst>
          </a:blip>
          <a:srcRect t="13175" b="4262"/>
          <a:stretch/>
        </p:blipFill>
        <p:spPr>
          <a:xfrm>
            <a:off x="5172624" y="1223237"/>
            <a:ext cx="4114179" cy="2556000"/>
          </a:xfrm>
          <a:prstGeom prst="rect">
            <a:avLst/>
          </a:prstGeom>
        </p:spPr>
      </p:pic>
      <p:pic>
        <p:nvPicPr>
          <p:cNvPr id="39" name="Picture 38" descr="A math puzzle with christmas trees and presents&#10;&#10;Description automatically generated">
            <a:extLst>
              <a:ext uri="{FF2B5EF4-FFF2-40B4-BE49-F238E27FC236}">
                <a16:creationId xmlns:a16="http://schemas.microsoft.com/office/drawing/2014/main" id="{615C35EA-876E-7983-2D46-3A280730A3BA}"/>
              </a:ext>
            </a:extLst>
          </p:cNvPr>
          <p:cNvPicPr>
            <a:picLocks noChangeAspect="1"/>
          </p:cNvPicPr>
          <p:nvPr/>
        </p:nvPicPr>
        <p:blipFill rotWithShape="1">
          <a:blip r:embed="rId8">
            <a:extLst>
              <a:ext uri="{28A0092B-C50C-407E-A947-70E740481C1C}">
                <a14:useLocalDpi xmlns:a14="http://schemas.microsoft.com/office/drawing/2010/main" val="0"/>
              </a:ext>
            </a:extLst>
          </a:blip>
          <a:srcRect t="13484" b="4304"/>
          <a:stretch/>
        </p:blipFill>
        <p:spPr>
          <a:xfrm>
            <a:off x="5186859" y="4100642"/>
            <a:ext cx="4099944" cy="2556000"/>
          </a:xfrm>
          <a:prstGeom prst="rect">
            <a:avLst/>
          </a:prstGeom>
        </p:spPr>
      </p:pic>
    </p:spTree>
    <p:extLst>
      <p:ext uri="{BB962C8B-B14F-4D97-AF65-F5344CB8AC3E}">
        <p14:creationId xmlns:p14="http://schemas.microsoft.com/office/powerpoint/2010/main" val="194251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18" name="Picture 17" descr="A colorful striped shirt with red blue and yellow stripes&#10;&#10;Description automatically generated">
            <a:extLst>
              <a:ext uri="{FF2B5EF4-FFF2-40B4-BE49-F238E27FC236}">
                <a16:creationId xmlns:a16="http://schemas.microsoft.com/office/drawing/2014/main" id="{8280853F-8B7C-7B28-5ABC-4645D581C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64" y="2549298"/>
            <a:ext cx="1368802" cy="1273806"/>
          </a:xfrm>
          <a:prstGeom prst="rect">
            <a:avLst/>
          </a:prstGeom>
        </p:spPr>
      </p:pic>
      <p:sp>
        <p:nvSpPr>
          <p:cNvPr id="19" name="Rectangle 18">
            <a:extLst>
              <a:ext uri="{FF2B5EF4-FFF2-40B4-BE49-F238E27FC236}">
                <a16:creationId xmlns:a16="http://schemas.microsoft.com/office/drawing/2014/main" id="{894E3D58-405D-0E13-A312-D3F276CD04D2}"/>
              </a:ext>
            </a:extLst>
          </p:cNvPr>
          <p:cNvSpPr/>
          <p:nvPr/>
        </p:nvSpPr>
        <p:spPr>
          <a:xfrm>
            <a:off x="1736099" y="3336700"/>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a:t>
            </a:r>
          </a:p>
        </p:txBody>
      </p:sp>
      <p:pic>
        <p:nvPicPr>
          <p:cNvPr id="23" name="Picture 22" descr="A red mittens with green cuffs&#10;&#10;Description automatically generated">
            <a:extLst>
              <a:ext uri="{FF2B5EF4-FFF2-40B4-BE49-F238E27FC236}">
                <a16:creationId xmlns:a16="http://schemas.microsoft.com/office/drawing/2014/main" id="{025950AF-79E3-AD9B-3BE0-669D44199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9570" y="2648908"/>
            <a:ext cx="1110102" cy="1134538"/>
          </a:xfrm>
          <a:prstGeom prst="rect">
            <a:avLst/>
          </a:prstGeom>
        </p:spPr>
      </p:pic>
      <p:sp>
        <p:nvSpPr>
          <p:cNvPr id="24" name="Rectangle 23">
            <a:extLst>
              <a:ext uri="{FF2B5EF4-FFF2-40B4-BE49-F238E27FC236}">
                <a16:creationId xmlns:a16="http://schemas.microsoft.com/office/drawing/2014/main" id="{C27D6D49-0A7A-BD99-A828-4CA0D5186840}"/>
              </a:ext>
            </a:extLst>
          </p:cNvPr>
          <p:cNvSpPr/>
          <p:nvPr/>
        </p:nvSpPr>
        <p:spPr>
          <a:xfrm>
            <a:off x="7655906" y="3336701"/>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 and 50p</a:t>
            </a:r>
          </a:p>
        </p:txBody>
      </p:sp>
      <p:pic>
        <p:nvPicPr>
          <p:cNvPr id="26" name="Picture 25" descr="A black pants with pinstripes&#10;&#10;Description automatically generated">
            <a:extLst>
              <a:ext uri="{FF2B5EF4-FFF2-40B4-BE49-F238E27FC236}">
                <a16:creationId xmlns:a16="http://schemas.microsoft.com/office/drawing/2014/main" id="{3E837C8C-A301-0B55-C7B0-3F576B4AD1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024" y="4522877"/>
            <a:ext cx="1054936" cy="1849887"/>
          </a:xfrm>
          <a:prstGeom prst="rect">
            <a:avLst/>
          </a:prstGeom>
        </p:spPr>
      </p:pic>
      <p:sp>
        <p:nvSpPr>
          <p:cNvPr id="27" name="Rectangle 26">
            <a:extLst>
              <a:ext uri="{FF2B5EF4-FFF2-40B4-BE49-F238E27FC236}">
                <a16:creationId xmlns:a16="http://schemas.microsoft.com/office/drawing/2014/main" id="{240BFE99-6B44-6EC7-D616-DBE13BDBA362}"/>
              </a:ext>
            </a:extLst>
          </p:cNvPr>
          <p:cNvSpPr/>
          <p:nvPr/>
        </p:nvSpPr>
        <p:spPr>
          <a:xfrm>
            <a:off x="1736099" y="5832534"/>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£12</a:t>
            </a:r>
          </a:p>
        </p:txBody>
      </p:sp>
      <p:pic>
        <p:nvPicPr>
          <p:cNvPr id="28" name="Picture 27">
            <a:extLst>
              <a:ext uri="{FF2B5EF4-FFF2-40B4-BE49-F238E27FC236}">
                <a16:creationId xmlns:a16="http://schemas.microsoft.com/office/drawing/2014/main" id="{7059E800-CA90-49BF-D19B-98B319554B00}"/>
              </a:ext>
            </a:extLst>
          </p:cNvPr>
          <p:cNvPicPr>
            <a:picLocks noChangeAspect="1"/>
          </p:cNvPicPr>
          <p:nvPr/>
        </p:nvPicPr>
        <p:blipFill>
          <a:blip r:embed="rId7">
            <a:duotone>
              <a:prstClr val="black"/>
              <a:schemeClr val="accent1">
                <a:tint val="45000"/>
                <a:satMod val="400000"/>
              </a:schemeClr>
            </a:duotone>
          </a:blip>
          <a:stretch>
            <a:fillRect/>
          </a:stretch>
        </p:blipFill>
        <p:spPr>
          <a:xfrm rot="21600000">
            <a:off x="3427923" y="4531930"/>
            <a:ext cx="2151281" cy="1938984"/>
          </a:xfrm>
          <a:prstGeom prst="rect">
            <a:avLst/>
          </a:prstGeom>
        </p:spPr>
      </p:pic>
      <p:sp>
        <p:nvSpPr>
          <p:cNvPr id="29" name="Rectangle 28">
            <a:extLst>
              <a:ext uri="{FF2B5EF4-FFF2-40B4-BE49-F238E27FC236}">
                <a16:creationId xmlns:a16="http://schemas.microsoft.com/office/drawing/2014/main" id="{C9594BB5-50EE-1C43-2594-47F4F724989D}"/>
              </a:ext>
            </a:extLst>
          </p:cNvPr>
          <p:cNvSpPr/>
          <p:nvPr/>
        </p:nvSpPr>
        <p:spPr>
          <a:xfrm>
            <a:off x="4723945" y="5832536"/>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a:t>
            </a:r>
          </a:p>
        </p:txBody>
      </p:sp>
      <p:pic>
        <p:nvPicPr>
          <p:cNvPr id="31" name="Picture 30" descr="A pair of red and green socks with white dots&#10;&#10;Description automatically generated">
            <a:extLst>
              <a:ext uri="{FF2B5EF4-FFF2-40B4-BE49-F238E27FC236}">
                <a16:creationId xmlns:a16="http://schemas.microsoft.com/office/drawing/2014/main" id="{EA48D5EF-3F79-E243-580C-48682803A2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112" y="4873079"/>
            <a:ext cx="907480" cy="1184766"/>
          </a:xfrm>
          <a:prstGeom prst="rect">
            <a:avLst/>
          </a:prstGeom>
        </p:spPr>
      </p:pic>
      <p:sp>
        <p:nvSpPr>
          <p:cNvPr id="32" name="Rectangle 31">
            <a:extLst>
              <a:ext uri="{FF2B5EF4-FFF2-40B4-BE49-F238E27FC236}">
                <a16:creationId xmlns:a16="http://schemas.microsoft.com/office/drawing/2014/main" id="{CC5B72F6-87E3-464F-2B82-CC5B012031E1}"/>
              </a:ext>
            </a:extLst>
          </p:cNvPr>
          <p:cNvSpPr/>
          <p:nvPr/>
        </p:nvSpPr>
        <p:spPr>
          <a:xfrm>
            <a:off x="7655906" y="5832535"/>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 and 50p</a:t>
            </a:r>
          </a:p>
        </p:txBody>
      </p:sp>
      <p:pic>
        <p:nvPicPr>
          <p:cNvPr id="34" name="Picture 33" descr="A red and yellow hat&#10;&#10;Description automatically generated">
            <a:extLst>
              <a:ext uri="{FF2B5EF4-FFF2-40B4-BE49-F238E27FC236}">
                <a16:creationId xmlns:a16="http://schemas.microsoft.com/office/drawing/2014/main" id="{7EF6039E-C70B-0471-94C7-1A2AA07A7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4759" y="2300189"/>
            <a:ext cx="1368802" cy="1561591"/>
          </a:xfrm>
          <a:prstGeom prst="rect">
            <a:avLst/>
          </a:prstGeom>
        </p:spPr>
      </p:pic>
      <p:sp>
        <p:nvSpPr>
          <p:cNvPr id="35" name="Rectangle 34">
            <a:extLst>
              <a:ext uri="{FF2B5EF4-FFF2-40B4-BE49-F238E27FC236}">
                <a16:creationId xmlns:a16="http://schemas.microsoft.com/office/drawing/2014/main" id="{569465E5-A01A-5898-C805-3DA3CC226A44}"/>
              </a:ext>
            </a:extLst>
          </p:cNvPr>
          <p:cNvSpPr/>
          <p:nvPr/>
        </p:nvSpPr>
        <p:spPr>
          <a:xfrm>
            <a:off x="4723945" y="3336701"/>
            <a:ext cx="1225118" cy="39061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£17</a:t>
            </a:r>
          </a:p>
        </p:txBody>
      </p:sp>
      <p:pic>
        <p:nvPicPr>
          <p:cNvPr id="6" name="Picture 5" descr="A cartoon elf with green hat and red striped socks&#10;&#10;Description automatically generated">
            <a:extLst>
              <a:ext uri="{FF2B5EF4-FFF2-40B4-BE49-F238E27FC236}">
                <a16:creationId xmlns:a16="http://schemas.microsoft.com/office/drawing/2014/main" id="{7660F2F0-A318-BBF6-1922-658BF41ED2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6969" y="655813"/>
            <a:ext cx="1298593" cy="1298593"/>
          </a:xfrm>
          <a:prstGeom prst="rect">
            <a:avLst/>
          </a:prstGeom>
        </p:spPr>
      </p:pic>
      <p:sp>
        <p:nvSpPr>
          <p:cNvPr id="2" name="TextBox 1">
            <a:extLst>
              <a:ext uri="{FF2B5EF4-FFF2-40B4-BE49-F238E27FC236}">
                <a16:creationId xmlns:a16="http://schemas.microsoft.com/office/drawing/2014/main" id="{95FCE19E-42F0-AB10-5481-A1DF65AFF221}"/>
              </a:ext>
            </a:extLst>
          </p:cNvPr>
          <p:cNvSpPr txBox="1"/>
          <p:nvPr/>
        </p:nvSpPr>
        <p:spPr>
          <a:xfrm>
            <a:off x="583444" y="793663"/>
            <a:ext cx="8043169" cy="1477328"/>
          </a:xfrm>
          <a:prstGeom prst="rect">
            <a:avLst/>
          </a:prstGeom>
          <a:noFill/>
        </p:spPr>
        <p:txBody>
          <a:bodyPr wrap="square" rtlCol="0">
            <a:spAutoFit/>
          </a:bodyPr>
          <a:lstStyle/>
          <a:p>
            <a:r>
              <a:rPr lang="en-GB" dirty="0"/>
              <a:t>An elf has £20 to spend on an outfit to wear on Christmas Day. </a:t>
            </a:r>
          </a:p>
          <a:p>
            <a:r>
              <a:rPr lang="en-GB" dirty="0"/>
              <a:t>They buy </a:t>
            </a:r>
            <a:r>
              <a:rPr lang="en-GB" b="1" dirty="0"/>
              <a:t>at least </a:t>
            </a:r>
            <a:r>
              <a:rPr lang="en-GB" dirty="0"/>
              <a:t>two items.</a:t>
            </a:r>
          </a:p>
          <a:p>
            <a:r>
              <a:rPr lang="en-GB" dirty="0"/>
              <a:t>Each item is different.</a:t>
            </a:r>
          </a:p>
          <a:p>
            <a:r>
              <a:rPr lang="en-GB" dirty="0"/>
              <a:t>Which items could they buy? </a:t>
            </a:r>
          </a:p>
          <a:p>
            <a:r>
              <a:rPr lang="en-GB" dirty="0"/>
              <a:t>Find as many different combinations as you can.</a:t>
            </a:r>
          </a:p>
        </p:txBody>
      </p:sp>
      <p:pic>
        <p:nvPicPr>
          <p:cNvPr id="11" name="Picture 10" descr="A red and white hat&#10;&#10;Description automatically generated">
            <a:extLst>
              <a:ext uri="{FF2B5EF4-FFF2-40B4-BE49-F238E27FC236}">
                <a16:creationId xmlns:a16="http://schemas.microsoft.com/office/drawing/2014/main" id="{E3DE9CF0-BA78-CED3-BC00-8D69438CE19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12" name="TextBox 11">
            <a:extLst>
              <a:ext uri="{FF2B5EF4-FFF2-40B4-BE49-F238E27FC236}">
                <a16:creationId xmlns:a16="http://schemas.microsoft.com/office/drawing/2014/main" id="{A3EA9153-FDD8-632A-280C-FCDB1718E51F}"/>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14" name="Picture 13" descr="A green and red holly leaves&#10;&#10;Description automatically generated">
            <a:extLst>
              <a:ext uri="{FF2B5EF4-FFF2-40B4-BE49-F238E27FC236}">
                <a16:creationId xmlns:a16="http://schemas.microsoft.com/office/drawing/2014/main" id="{E60E251C-B267-8748-4C83-5CEB144A79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35973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82051E-6 -3.33333E-6 L -0.13878 0.33704 " pathEditMode="relative" rAng="0" ptsTypes="AA">
                                      <p:cBhvr>
                                        <p:cTn id="6" dur="2000" fill="hold"/>
                                        <p:tgtEl>
                                          <p:spTgt spid="28"/>
                                        </p:tgtEl>
                                        <p:attrNameLst>
                                          <p:attrName>ppt_x</p:attrName>
                                          <p:attrName>ppt_y</p:attrName>
                                        </p:attrNameLst>
                                      </p:cBhvr>
                                      <p:rCtr x="-6939" y="1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9" name="TextBox 8">
            <a:extLst>
              <a:ext uri="{FF2B5EF4-FFF2-40B4-BE49-F238E27FC236}">
                <a16:creationId xmlns:a16="http://schemas.microsoft.com/office/drawing/2014/main" id="{9484E315-B2CF-3260-69C0-B5630799554C}"/>
              </a:ext>
            </a:extLst>
          </p:cNvPr>
          <p:cNvSpPr txBox="1"/>
          <p:nvPr/>
        </p:nvSpPr>
        <p:spPr>
          <a:xfrm>
            <a:off x="583444" y="793663"/>
            <a:ext cx="8043169" cy="1477328"/>
          </a:xfrm>
          <a:prstGeom prst="rect">
            <a:avLst/>
          </a:prstGeom>
          <a:noFill/>
        </p:spPr>
        <p:txBody>
          <a:bodyPr wrap="square" rtlCol="0">
            <a:spAutoFit/>
          </a:bodyPr>
          <a:lstStyle/>
          <a:p>
            <a:r>
              <a:rPr lang="en-GB" dirty="0"/>
              <a:t>An elf has £20 to spend on an outfit to wear on Christmas Day. </a:t>
            </a:r>
          </a:p>
          <a:p>
            <a:r>
              <a:rPr lang="en-GB" dirty="0"/>
              <a:t>They buy </a:t>
            </a:r>
            <a:r>
              <a:rPr lang="en-GB" b="1" dirty="0"/>
              <a:t>at least </a:t>
            </a:r>
            <a:r>
              <a:rPr lang="en-GB" dirty="0"/>
              <a:t>two items.</a:t>
            </a:r>
          </a:p>
          <a:p>
            <a:r>
              <a:rPr lang="en-GB" dirty="0"/>
              <a:t>Each item is different.</a:t>
            </a:r>
          </a:p>
          <a:p>
            <a:r>
              <a:rPr lang="en-GB" dirty="0"/>
              <a:t>Which items could they buy? </a:t>
            </a:r>
          </a:p>
          <a:p>
            <a:r>
              <a:rPr lang="en-GB" dirty="0"/>
              <a:t>Find as many different combinations as you can.</a:t>
            </a:r>
          </a:p>
        </p:txBody>
      </p:sp>
      <p:sp>
        <p:nvSpPr>
          <p:cNvPr id="2" name="Rectangle 1">
            <a:extLst>
              <a:ext uri="{FF2B5EF4-FFF2-40B4-BE49-F238E27FC236}">
                <a16:creationId xmlns:a16="http://schemas.microsoft.com/office/drawing/2014/main" id="{2C6485AF-BA13-D0EB-CA4A-72AF8C4FBF0B}"/>
              </a:ext>
            </a:extLst>
          </p:cNvPr>
          <p:cNvSpPr/>
          <p:nvPr/>
        </p:nvSpPr>
        <p:spPr>
          <a:xfrm>
            <a:off x="426262" y="2290618"/>
            <a:ext cx="9009221" cy="4416832"/>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25614071-C444-612B-963D-B61F1F01720E}"/>
              </a:ext>
            </a:extLst>
          </p:cNvPr>
          <p:cNvGraphicFramePr>
            <a:graphicFrameLocks noGrp="1"/>
          </p:cNvGraphicFramePr>
          <p:nvPr>
            <p:extLst>
              <p:ext uri="{D42A27DB-BD31-4B8C-83A1-F6EECF244321}">
                <p14:modId xmlns:p14="http://schemas.microsoft.com/office/powerpoint/2010/main" val="1183101810"/>
              </p:ext>
            </p:extLst>
          </p:nvPr>
        </p:nvGraphicFramePr>
        <p:xfrm>
          <a:off x="530589" y="2389088"/>
          <a:ext cx="7160274" cy="4222488"/>
        </p:xfrm>
        <a:graphic>
          <a:graphicData uri="http://schemas.openxmlformats.org/drawingml/2006/table">
            <a:tbl>
              <a:tblPr firstRow="1" bandRow="1">
                <a:tableStyleId>{5C22544A-7EE6-4342-B048-85BDC9FD1C3A}</a:tableStyleId>
              </a:tblPr>
              <a:tblGrid>
                <a:gridCol w="974403">
                  <a:extLst>
                    <a:ext uri="{9D8B030D-6E8A-4147-A177-3AD203B41FA5}">
                      <a16:colId xmlns:a16="http://schemas.microsoft.com/office/drawing/2014/main" val="3185466869"/>
                    </a:ext>
                  </a:extLst>
                </a:gridCol>
                <a:gridCol w="974403">
                  <a:extLst>
                    <a:ext uri="{9D8B030D-6E8A-4147-A177-3AD203B41FA5}">
                      <a16:colId xmlns:a16="http://schemas.microsoft.com/office/drawing/2014/main" val="1528294407"/>
                    </a:ext>
                  </a:extLst>
                </a:gridCol>
                <a:gridCol w="974403">
                  <a:extLst>
                    <a:ext uri="{9D8B030D-6E8A-4147-A177-3AD203B41FA5}">
                      <a16:colId xmlns:a16="http://schemas.microsoft.com/office/drawing/2014/main" val="2389773270"/>
                    </a:ext>
                  </a:extLst>
                </a:gridCol>
                <a:gridCol w="974403">
                  <a:extLst>
                    <a:ext uri="{9D8B030D-6E8A-4147-A177-3AD203B41FA5}">
                      <a16:colId xmlns:a16="http://schemas.microsoft.com/office/drawing/2014/main" val="1411398063"/>
                    </a:ext>
                  </a:extLst>
                </a:gridCol>
                <a:gridCol w="974403">
                  <a:extLst>
                    <a:ext uri="{9D8B030D-6E8A-4147-A177-3AD203B41FA5}">
                      <a16:colId xmlns:a16="http://schemas.microsoft.com/office/drawing/2014/main" val="4172545455"/>
                    </a:ext>
                  </a:extLst>
                </a:gridCol>
                <a:gridCol w="974403">
                  <a:extLst>
                    <a:ext uri="{9D8B030D-6E8A-4147-A177-3AD203B41FA5}">
                      <a16:colId xmlns:a16="http://schemas.microsoft.com/office/drawing/2014/main" val="2674235232"/>
                    </a:ext>
                  </a:extLst>
                </a:gridCol>
                <a:gridCol w="1313856">
                  <a:extLst>
                    <a:ext uri="{9D8B030D-6E8A-4147-A177-3AD203B41FA5}">
                      <a16:colId xmlns:a16="http://schemas.microsoft.com/office/drawing/2014/main" val="1586808594"/>
                    </a:ext>
                  </a:extLst>
                </a:gridCol>
              </a:tblGrid>
              <a:tr h="351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T-shirt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Trousers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Cap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Gloves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Scarf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Socks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9459839"/>
                  </a:ext>
                </a:extLst>
              </a:tr>
              <a:tr h="351874">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35954"/>
                  </a:ext>
                </a:extLst>
              </a:tr>
              <a:tr h="351874">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774001"/>
                  </a:ext>
                </a:extLst>
              </a:tr>
              <a:tr h="351874">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£15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68298"/>
                  </a:ext>
                </a:extLst>
              </a:tr>
              <a:tr h="351874">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£17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502121"/>
                  </a:ext>
                </a:extLst>
              </a:tr>
              <a:tr h="351874">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579775"/>
                  </a:ext>
                </a:extLst>
              </a:tr>
              <a:tr h="351874">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£14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915319"/>
                  </a:ext>
                </a:extLst>
              </a:tr>
              <a:tr h="351874">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£19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50418"/>
                  </a:ext>
                </a:extLst>
              </a:tr>
              <a:tr h="351874">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£16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7643"/>
                  </a:ext>
                </a:extLst>
              </a:tr>
              <a:tr h="351874">
                <a:tc>
                  <a:txBody>
                    <a:bodyPr/>
                    <a:lstStyle/>
                    <a:p>
                      <a:pPr algn="ct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177321"/>
                  </a:ext>
                </a:extLst>
              </a:tr>
              <a:tr h="351874">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£13 and 50p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035495"/>
                  </a:ext>
                </a:extLst>
              </a:tr>
              <a:tr h="351874">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i="0" kern="1200" dirty="0">
                          <a:solidFill>
                            <a:schemeClr val="dk1"/>
                          </a:solidFill>
                          <a:effectLst/>
                          <a:latin typeface="+mn-lt"/>
                          <a:ea typeface="+mn-ea"/>
                          <a:cs typeface="+mn-cs"/>
                        </a:rPr>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503850"/>
                  </a:ext>
                </a:extLst>
              </a:tr>
            </a:tbl>
          </a:graphicData>
        </a:graphic>
      </p:graphicFrame>
      <p:sp>
        <p:nvSpPr>
          <p:cNvPr id="6" name="TextBox 5">
            <a:extLst>
              <a:ext uri="{FF2B5EF4-FFF2-40B4-BE49-F238E27FC236}">
                <a16:creationId xmlns:a16="http://schemas.microsoft.com/office/drawing/2014/main" id="{22793D1F-7F52-80AC-A54E-BC6B54D8F542}"/>
              </a:ext>
            </a:extLst>
          </p:cNvPr>
          <p:cNvSpPr txBox="1"/>
          <p:nvPr/>
        </p:nvSpPr>
        <p:spPr>
          <a:xfrm>
            <a:off x="7915630" y="4168652"/>
            <a:ext cx="1361269" cy="830997"/>
          </a:xfrm>
          <a:prstGeom prst="rect">
            <a:avLst/>
          </a:prstGeom>
          <a:noFill/>
        </p:spPr>
        <p:txBody>
          <a:bodyPr wrap="square" rtlCol="0">
            <a:spAutoFit/>
          </a:bodyPr>
          <a:lstStyle/>
          <a:p>
            <a:pPr algn="ctr"/>
            <a:r>
              <a:rPr lang="en-GB" sz="1600" dirty="0"/>
              <a:t>There are 11 possible combinations.</a:t>
            </a:r>
          </a:p>
        </p:txBody>
      </p:sp>
      <p:pic>
        <p:nvPicPr>
          <p:cNvPr id="19" name="Picture 18" descr="A cartoon elf with green hat and red striped socks&#10;&#10;Description automatically generated">
            <a:extLst>
              <a:ext uri="{FF2B5EF4-FFF2-40B4-BE49-F238E27FC236}">
                <a16:creationId xmlns:a16="http://schemas.microsoft.com/office/drawing/2014/main" id="{C92420C5-4A74-8262-953A-0FFC239F1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969" y="655813"/>
            <a:ext cx="1298593" cy="1298593"/>
          </a:xfrm>
          <a:prstGeom prst="rect">
            <a:avLst/>
          </a:prstGeom>
        </p:spPr>
      </p:pic>
      <p:pic>
        <p:nvPicPr>
          <p:cNvPr id="7" name="Picture 6" descr="A red and white hat&#10;&#10;Description automatically generated">
            <a:extLst>
              <a:ext uri="{FF2B5EF4-FFF2-40B4-BE49-F238E27FC236}">
                <a16:creationId xmlns:a16="http://schemas.microsoft.com/office/drawing/2014/main" id="{531A8805-C6D4-267F-7C04-CAC4F1ACD0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12" name="TextBox 11">
            <a:extLst>
              <a:ext uri="{FF2B5EF4-FFF2-40B4-BE49-F238E27FC236}">
                <a16:creationId xmlns:a16="http://schemas.microsoft.com/office/drawing/2014/main" id="{D0C2BF08-80D6-CE64-DC9C-4A068589DD3B}"/>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13" name="Picture 12" descr="A green and red holly leaves&#10;&#10;Description automatically generated">
            <a:extLst>
              <a:ext uri="{FF2B5EF4-FFF2-40B4-BE49-F238E27FC236}">
                <a16:creationId xmlns:a16="http://schemas.microsoft.com/office/drawing/2014/main" id="{A30A7A1D-FA1F-8C62-1117-C17D0B373A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588209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7" name="Speech Bubble: Rectangle with Corners Rounded 6">
            <a:extLst>
              <a:ext uri="{FF2B5EF4-FFF2-40B4-BE49-F238E27FC236}">
                <a16:creationId xmlns:a16="http://schemas.microsoft.com/office/drawing/2014/main" id="{F299E5CC-BFDC-106B-5AB7-EA3CAB74A7AC}"/>
              </a:ext>
            </a:extLst>
          </p:cNvPr>
          <p:cNvSpPr/>
          <p:nvPr/>
        </p:nvSpPr>
        <p:spPr>
          <a:xfrm>
            <a:off x="1362012" y="2914650"/>
            <a:ext cx="7181976" cy="1575706"/>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Being systematic and children organising their findings is key here.</a:t>
            </a:r>
          </a:p>
          <a:p>
            <a:pPr algn="ctr"/>
            <a:r>
              <a:rPr lang="en-GB" dirty="0">
                <a:solidFill>
                  <a:srgbClr val="009242"/>
                </a:solidFill>
              </a:rPr>
              <a:t>  </a:t>
            </a:r>
          </a:p>
          <a:p>
            <a:pPr algn="ctr"/>
            <a:r>
              <a:rPr lang="en-GB" dirty="0">
                <a:solidFill>
                  <a:srgbClr val="009242"/>
                </a:solidFill>
              </a:rPr>
              <a:t>A table could be a clear way of organising this. </a:t>
            </a:r>
          </a:p>
        </p:txBody>
      </p:sp>
      <p:pic>
        <p:nvPicPr>
          <p:cNvPr id="2" name="Picture 1" descr="A red and white hat&#10;&#10;Description automatically generated">
            <a:extLst>
              <a:ext uri="{FF2B5EF4-FFF2-40B4-BE49-F238E27FC236}">
                <a16:creationId xmlns:a16="http://schemas.microsoft.com/office/drawing/2014/main" id="{264CCB9F-5E6A-A095-1347-9EEA5B91A9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5" name="TextBox 4">
            <a:extLst>
              <a:ext uri="{FF2B5EF4-FFF2-40B4-BE49-F238E27FC236}">
                <a16:creationId xmlns:a16="http://schemas.microsoft.com/office/drawing/2014/main" id="{8D9646CB-1636-B110-B379-378ACFDD5FBA}"/>
              </a:ext>
            </a:extLst>
          </p:cNvPr>
          <p:cNvSpPr txBox="1"/>
          <p:nvPr/>
        </p:nvSpPr>
        <p:spPr>
          <a:xfrm>
            <a:off x="279660"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6" name="Picture 5" descr="A green and red holly leaves&#10;&#10;Description automatically generated">
            <a:extLst>
              <a:ext uri="{FF2B5EF4-FFF2-40B4-BE49-F238E27FC236}">
                <a16:creationId xmlns:a16="http://schemas.microsoft.com/office/drawing/2014/main" id="{D17F98CA-2AAF-0579-4006-C54C3A5846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57977" y="220188"/>
            <a:ext cx="528871" cy="388342"/>
          </a:xfrm>
          <a:prstGeom prst="rect">
            <a:avLst/>
          </a:prstGeom>
        </p:spPr>
      </p:pic>
    </p:spTree>
    <p:extLst>
      <p:ext uri="{BB962C8B-B14F-4D97-AF65-F5344CB8AC3E}">
        <p14:creationId xmlns:p14="http://schemas.microsoft.com/office/powerpoint/2010/main" val="236902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8982"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11892"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734502"/>
            <a:ext cx="6395974" cy="2357697"/>
          </a:xfrm>
          <a:prstGeom prst="rect">
            <a:avLst/>
          </a:prstGeom>
          <a:noFill/>
        </p:spPr>
        <p:txBody>
          <a:bodyPr wrap="square" rtlCol="0">
            <a:spAutoFit/>
          </a:bodyPr>
          <a:lstStyle/>
          <a:p>
            <a:pPr>
              <a:lnSpc>
                <a:spcPct val="150000"/>
              </a:lnSpc>
            </a:pPr>
            <a:r>
              <a:rPr lang="en-GB" dirty="0"/>
              <a:t>Ron is putting Christmas lights all the way around his bedroom. </a:t>
            </a:r>
          </a:p>
          <a:p>
            <a:pPr>
              <a:lnSpc>
                <a:spcPct val="150000"/>
              </a:lnSpc>
            </a:pPr>
            <a:endParaRPr lang="en-GB" dirty="0"/>
          </a:p>
          <a:p>
            <a:pPr>
              <a:lnSpc>
                <a:spcPct val="150000"/>
              </a:lnSpc>
            </a:pPr>
            <a:endParaRPr lang="en-GB" sz="2800" dirty="0"/>
          </a:p>
          <a:p>
            <a:pPr>
              <a:lnSpc>
                <a:spcPct val="150000"/>
              </a:lnSpc>
            </a:pPr>
            <a:r>
              <a:rPr lang="en-GB" dirty="0"/>
              <a:t>Is Tiny correct? Explain your reasons.</a:t>
            </a:r>
          </a:p>
          <a:p>
            <a:pPr>
              <a:lnSpc>
                <a:spcPct val="150000"/>
              </a:lnSpc>
            </a:pPr>
            <a:endParaRPr lang="en-GB" dirty="0"/>
          </a:p>
        </p:txBody>
      </p:sp>
      <p:pic>
        <p:nvPicPr>
          <p:cNvPr id="32" name="Picture 31" descr="A cartoon of a turtle&#10;&#10;Description automatically generated">
            <a:extLst>
              <a:ext uri="{FF2B5EF4-FFF2-40B4-BE49-F238E27FC236}">
                <a16:creationId xmlns:a16="http://schemas.microsoft.com/office/drawing/2014/main" id="{092012C5-8C7C-C08C-3311-716168D9C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9406" y="1417342"/>
            <a:ext cx="1163309" cy="779109"/>
          </a:xfrm>
          <a:prstGeom prst="rect">
            <a:avLst/>
          </a:prstGeom>
        </p:spPr>
      </p:pic>
      <p:sp>
        <p:nvSpPr>
          <p:cNvPr id="33" name="TextBox 32">
            <a:extLst>
              <a:ext uri="{FF2B5EF4-FFF2-40B4-BE49-F238E27FC236}">
                <a16:creationId xmlns:a16="http://schemas.microsoft.com/office/drawing/2014/main" id="{CA0EFACB-6EA7-6214-3A01-217D135FD2D5}"/>
              </a:ext>
            </a:extLst>
          </p:cNvPr>
          <p:cNvSpPr txBox="1"/>
          <p:nvPr/>
        </p:nvSpPr>
        <p:spPr>
          <a:xfrm>
            <a:off x="1632414" y="1458083"/>
            <a:ext cx="4224721" cy="514325"/>
          </a:xfrm>
          <a:prstGeom prst="wedgeRoundRectCallout">
            <a:avLst>
              <a:gd name="adj1" fmla="val -57395"/>
              <a:gd name="adj2" fmla="val 11741"/>
              <a:gd name="adj3" fmla="val 16667"/>
            </a:avLst>
          </a:prstGeom>
          <a:noFill/>
          <a:ln w="19050">
            <a:solidFill>
              <a:srgbClr val="002060"/>
            </a:solidFill>
          </a:ln>
        </p:spPr>
        <p:txBody>
          <a:bodyPr wrap="square" tIns="36000" bIns="36000" rtlCol="0" anchor="t" anchorCtr="0">
            <a:noAutofit/>
          </a:bodyPr>
          <a:lstStyle/>
          <a:p>
            <a:pPr algn="ctr">
              <a:lnSpc>
                <a:spcPct val="150000"/>
              </a:lnSpc>
            </a:pPr>
            <a:r>
              <a:rPr lang="en-GB" dirty="0"/>
              <a:t>Ron needs 14 metres of Christmas lights.</a:t>
            </a:r>
          </a:p>
        </p:txBody>
      </p:sp>
      <p:sp>
        <p:nvSpPr>
          <p:cNvPr id="34" name="L-Shape 33">
            <a:extLst>
              <a:ext uri="{FF2B5EF4-FFF2-40B4-BE49-F238E27FC236}">
                <a16:creationId xmlns:a16="http://schemas.microsoft.com/office/drawing/2014/main" id="{A37C3D11-058D-ACD5-665E-06BB082353EC}"/>
              </a:ext>
            </a:extLst>
          </p:cNvPr>
          <p:cNvSpPr/>
          <p:nvPr/>
        </p:nvSpPr>
        <p:spPr>
          <a:xfrm>
            <a:off x="7094232" y="1167495"/>
            <a:ext cx="1776548" cy="1192119"/>
          </a:xfrm>
          <a:prstGeom prst="corner">
            <a:avLst>
              <a:gd name="adj1" fmla="val 50000"/>
              <a:gd name="adj2" fmla="val 94974"/>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806CC0E9-0F08-D931-483C-B2BEF7338FB1}"/>
              </a:ext>
            </a:extLst>
          </p:cNvPr>
          <p:cNvPicPr>
            <a:picLocks noChangeAspect="1"/>
          </p:cNvPicPr>
          <p:nvPr/>
        </p:nvPicPr>
        <p:blipFill rotWithShape="1">
          <a:blip r:embed="rId6"/>
          <a:srcRect/>
          <a:stretch/>
        </p:blipFill>
        <p:spPr>
          <a:xfrm>
            <a:off x="7109864" y="1183127"/>
            <a:ext cx="788876" cy="532119"/>
          </a:xfrm>
          <a:prstGeom prst="rect">
            <a:avLst/>
          </a:prstGeom>
          <a:ln>
            <a:solidFill>
              <a:schemeClr val="tx1"/>
            </a:solidFill>
          </a:ln>
        </p:spPr>
      </p:pic>
      <p:pic>
        <p:nvPicPr>
          <p:cNvPr id="38" name="Picture 37">
            <a:extLst>
              <a:ext uri="{FF2B5EF4-FFF2-40B4-BE49-F238E27FC236}">
                <a16:creationId xmlns:a16="http://schemas.microsoft.com/office/drawing/2014/main" id="{8C17852F-4019-2E08-7349-3C54F2005D7D}"/>
              </a:ext>
            </a:extLst>
          </p:cNvPr>
          <p:cNvPicPr>
            <a:picLocks noChangeAspect="1"/>
          </p:cNvPicPr>
          <p:nvPr/>
        </p:nvPicPr>
        <p:blipFill rotWithShape="1">
          <a:blip r:embed="rId7"/>
          <a:srcRect l="5831" t="3275" r="5931" b="2390"/>
          <a:stretch/>
        </p:blipFill>
        <p:spPr>
          <a:xfrm rot="10800000">
            <a:off x="8574227" y="1825216"/>
            <a:ext cx="278156" cy="492371"/>
          </a:xfrm>
          <a:prstGeom prst="rect">
            <a:avLst/>
          </a:prstGeom>
          <a:ln>
            <a:solidFill>
              <a:schemeClr val="tx1"/>
            </a:solidFill>
          </a:ln>
        </p:spPr>
      </p:pic>
      <p:pic>
        <p:nvPicPr>
          <p:cNvPr id="40" name="Picture 39">
            <a:extLst>
              <a:ext uri="{FF2B5EF4-FFF2-40B4-BE49-F238E27FC236}">
                <a16:creationId xmlns:a16="http://schemas.microsoft.com/office/drawing/2014/main" id="{5BD56B73-7ED5-E1CE-5643-34CD531F21CF}"/>
              </a:ext>
            </a:extLst>
          </p:cNvPr>
          <p:cNvPicPr>
            <a:picLocks noChangeAspect="1"/>
          </p:cNvPicPr>
          <p:nvPr/>
        </p:nvPicPr>
        <p:blipFill>
          <a:blip r:embed="rId8"/>
          <a:stretch>
            <a:fillRect/>
          </a:stretch>
        </p:blipFill>
        <p:spPr>
          <a:xfrm>
            <a:off x="7576460" y="2064727"/>
            <a:ext cx="552020" cy="281801"/>
          </a:xfrm>
          <a:prstGeom prst="rect">
            <a:avLst/>
          </a:prstGeom>
          <a:ln>
            <a:solidFill>
              <a:schemeClr val="tx1"/>
            </a:solidFill>
          </a:ln>
        </p:spPr>
      </p:pic>
      <p:pic>
        <p:nvPicPr>
          <p:cNvPr id="42" name="Picture 41">
            <a:extLst>
              <a:ext uri="{FF2B5EF4-FFF2-40B4-BE49-F238E27FC236}">
                <a16:creationId xmlns:a16="http://schemas.microsoft.com/office/drawing/2014/main" id="{7261B520-DD63-2147-CCF7-45088B185194}"/>
              </a:ext>
            </a:extLst>
          </p:cNvPr>
          <p:cNvPicPr>
            <a:picLocks noChangeAspect="1"/>
          </p:cNvPicPr>
          <p:nvPr/>
        </p:nvPicPr>
        <p:blipFill rotWithShape="1">
          <a:blip r:embed="rId9"/>
          <a:srcRect r="-701"/>
          <a:stretch/>
        </p:blipFill>
        <p:spPr>
          <a:xfrm rot="16200000">
            <a:off x="7084357" y="1756385"/>
            <a:ext cx="305914" cy="254900"/>
          </a:xfrm>
          <a:prstGeom prst="rect">
            <a:avLst/>
          </a:prstGeom>
          <a:ln>
            <a:solidFill>
              <a:schemeClr val="tx1"/>
            </a:solidFill>
          </a:ln>
        </p:spPr>
      </p:pic>
      <p:cxnSp>
        <p:nvCxnSpPr>
          <p:cNvPr id="44" name="Straight Arrow Connector 43">
            <a:extLst>
              <a:ext uri="{FF2B5EF4-FFF2-40B4-BE49-F238E27FC236}">
                <a16:creationId xmlns:a16="http://schemas.microsoft.com/office/drawing/2014/main" id="{FD2077D7-2D22-8EC5-C8BA-C165C4602C41}"/>
              </a:ext>
            </a:extLst>
          </p:cNvPr>
          <p:cNvCxnSpPr/>
          <p:nvPr/>
        </p:nvCxnSpPr>
        <p:spPr>
          <a:xfrm>
            <a:off x="7075835" y="1088623"/>
            <a:ext cx="110768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590D25-0F63-B994-B22B-0ED4C07C4404}"/>
              </a:ext>
            </a:extLst>
          </p:cNvPr>
          <p:cNvCxnSpPr>
            <a:cxnSpLocks/>
          </p:cNvCxnSpPr>
          <p:nvPr/>
        </p:nvCxnSpPr>
        <p:spPr>
          <a:xfrm>
            <a:off x="7016172" y="1158859"/>
            <a:ext cx="0" cy="12007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14D9ABE-7558-EB92-4082-1453C0210C35}"/>
              </a:ext>
            </a:extLst>
          </p:cNvPr>
          <p:cNvCxnSpPr>
            <a:cxnSpLocks/>
          </p:cNvCxnSpPr>
          <p:nvPr/>
        </p:nvCxnSpPr>
        <p:spPr>
          <a:xfrm flipH="1">
            <a:off x="7096147" y="2449491"/>
            <a:ext cx="177463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FF36411-60D1-F603-2E50-524164457AD7}"/>
              </a:ext>
            </a:extLst>
          </p:cNvPr>
          <p:cNvCxnSpPr>
            <a:cxnSpLocks/>
          </p:cNvCxnSpPr>
          <p:nvPr/>
        </p:nvCxnSpPr>
        <p:spPr>
          <a:xfrm>
            <a:off x="8970018" y="1759236"/>
            <a:ext cx="0" cy="624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DAEA03C-DE1E-D12A-F57F-B860E10A0F22}"/>
              </a:ext>
            </a:extLst>
          </p:cNvPr>
          <p:cNvSpPr txBox="1"/>
          <p:nvPr/>
        </p:nvSpPr>
        <p:spPr>
          <a:xfrm>
            <a:off x="7364764" y="688269"/>
            <a:ext cx="740729" cy="464871"/>
          </a:xfrm>
          <a:prstGeom prst="rect">
            <a:avLst/>
          </a:prstGeom>
          <a:noFill/>
        </p:spPr>
        <p:txBody>
          <a:bodyPr wrap="square" rtlCol="0">
            <a:spAutoFit/>
          </a:bodyPr>
          <a:lstStyle/>
          <a:p>
            <a:pPr>
              <a:lnSpc>
                <a:spcPct val="150000"/>
              </a:lnSpc>
            </a:pPr>
            <a:r>
              <a:rPr lang="en-GB" dirty="0"/>
              <a:t>2.5 m</a:t>
            </a:r>
          </a:p>
        </p:txBody>
      </p:sp>
      <p:sp>
        <p:nvSpPr>
          <p:cNvPr id="53" name="TextBox 52">
            <a:extLst>
              <a:ext uri="{FF2B5EF4-FFF2-40B4-BE49-F238E27FC236}">
                <a16:creationId xmlns:a16="http://schemas.microsoft.com/office/drawing/2014/main" id="{50E1CA80-D041-0C2F-0488-2BC93D4A7BC3}"/>
              </a:ext>
            </a:extLst>
          </p:cNvPr>
          <p:cNvSpPr txBox="1"/>
          <p:nvPr/>
        </p:nvSpPr>
        <p:spPr>
          <a:xfrm>
            <a:off x="7690038" y="2290388"/>
            <a:ext cx="535598" cy="464871"/>
          </a:xfrm>
          <a:prstGeom prst="rect">
            <a:avLst/>
          </a:prstGeom>
          <a:noFill/>
        </p:spPr>
        <p:txBody>
          <a:bodyPr wrap="square" rtlCol="0">
            <a:spAutoFit/>
          </a:bodyPr>
          <a:lstStyle/>
          <a:p>
            <a:pPr>
              <a:lnSpc>
                <a:spcPct val="150000"/>
              </a:lnSpc>
            </a:pPr>
            <a:r>
              <a:rPr lang="en-GB" dirty="0"/>
              <a:t>4 m</a:t>
            </a:r>
          </a:p>
        </p:txBody>
      </p:sp>
      <p:sp>
        <p:nvSpPr>
          <p:cNvPr id="54" name="TextBox 53">
            <a:extLst>
              <a:ext uri="{FF2B5EF4-FFF2-40B4-BE49-F238E27FC236}">
                <a16:creationId xmlns:a16="http://schemas.microsoft.com/office/drawing/2014/main" id="{7EC845CD-0224-9DDF-EB4D-06B2CF5A86E6}"/>
              </a:ext>
            </a:extLst>
          </p:cNvPr>
          <p:cNvSpPr txBox="1"/>
          <p:nvPr/>
        </p:nvSpPr>
        <p:spPr>
          <a:xfrm>
            <a:off x="6540237" y="1467099"/>
            <a:ext cx="535598" cy="464871"/>
          </a:xfrm>
          <a:prstGeom prst="rect">
            <a:avLst/>
          </a:prstGeom>
          <a:noFill/>
        </p:spPr>
        <p:txBody>
          <a:bodyPr wrap="square" rtlCol="0">
            <a:spAutoFit/>
          </a:bodyPr>
          <a:lstStyle/>
          <a:p>
            <a:pPr>
              <a:lnSpc>
                <a:spcPct val="150000"/>
              </a:lnSpc>
            </a:pPr>
            <a:r>
              <a:rPr lang="en-GB" dirty="0"/>
              <a:t>3 m</a:t>
            </a:r>
          </a:p>
        </p:txBody>
      </p:sp>
      <p:sp>
        <p:nvSpPr>
          <p:cNvPr id="55" name="TextBox 54">
            <a:extLst>
              <a:ext uri="{FF2B5EF4-FFF2-40B4-BE49-F238E27FC236}">
                <a16:creationId xmlns:a16="http://schemas.microsoft.com/office/drawing/2014/main" id="{27363A1C-E5CE-A422-FBD3-8B770C180BD1}"/>
              </a:ext>
            </a:extLst>
          </p:cNvPr>
          <p:cNvSpPr txBox="1"/>
          <p:nvPr/>
        </p:nvSpPr>
        <p:spPr>
          <a:xfrm>
            <a:off x="8948839" y="1791611"/>
            <a:ext cx="756792" cy="464871"/>
          </a:xfrm>
          <a:prstGeom prst="rect">
            <a:avLst/>
          </a:prstGeom>
          <a:noFill/>
        </p:spPr>
        <p:txBody>
          <a:bodyPr wrap="square" rtlCol="0">
            <a:spAutoFit/>
          </a:bodyPr>
          <a:lstStyle/>
          <a:p>
            <a:pPr>
              <a:lnSpc>
                <a:spcPct val="150000"/>
              </a:lnSpc>
            </a:pPr>
            <a:r>
              <a:rPr lang="en-GB" dirty="0"/>
              <a:t>1.5 m</a:t>
            </a:r>
          </a:p>
        </p:txBody>
      </p:sp>
    </p:spTree>
    <p:extLst>
      <p:ext uri="{BB962C8B-B14F-4D97-AF65-F5344CB8AC3E}">
        <p14:creationId xmlns:p14="http://schemas.microsoft.com/office/powerpoint/2010/main" val="3790029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92077"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12108"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734502"/>
            <a:ext cx="6395974" cy="2357697"/>
          </a:xfrm>
          <a:prstGeom prst="rect">
            <a:avLst/>
          </a:prstGeom>
          <a:noFill/>
        </p:spPr>
        <p:txBody>
          <a:bodyPr wrap="square" rtlCol="0">
            <a:spAutoFit/>
          </a:bodyPr>
          <a:lstStyle/>
          <a:p>
            <a:pPr>
              <a:lnSpc>
                <a:spcPct val="150000"/>
              </a:lnSpc>
            </a:pPr>
            <a:r>
              <a:rPr lang="en-GB" dirty="0"/>
              <a:t>Ron is putting Christmas lights all the way around his bedroom. </a:t>
            </a:r>
          </a:p>
          <a:p>
            <a:pPr>
              <a:lnSpc>
                <a:spcPct val="150000"/>
              </a:lnSpc>
            </a:pPr>
            <a:endParaRPr lang="en-GB" dirty="0"/>
          </a:p>
          <a:p>
            <a:pPr>
              <a:lnSpc>
                <a:spcPct val="150000"/>
              </a:lnSpc>
            </a:pPr>
            <a:endParaRPr lang="en-GB" sz="2800" dirty="0"/>
          </a:p>
          <a:p>
            <a:pPr>
              <a:lnSpc>
                <a:spcPct val="150000"/>
              </a:lnSpc>
            </a:pPr>
            <a:r>
              <a:rPr lang="en-GB" dirty="0"/>
              <a:t>Is Tiny correct? Explain your reasons.</a:t>
            </a:r>
          </a:p>
          <a:p>
            <a:pPr>
              <a:lnSpc>
                <a:spcPct val="150000"/>
              </a:lnSpc>
            </a:pPr>
            <a:endParaRPr lang="en-GB" dirty="0"/>
          </a:p>
        </p:txBody>
      </p:sp>
      <p:pic>
        <p:nvPicPr>
          <p:cNvPr id="32" name="Picture 31" descr="A cartoon of a turtle&#10;&#10;Description automatically generated">
            <a:extLst>
              <a:ext uri="{FF2B5EF4-FFF2-40B4-BE49-F238E27FC236}">
                <a16:creationId xmlns:a16="http://schemas.microsoft.com/office/drawing/2014/main" id="{092012C5-8C7C-C08C-3311-716168D9C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9406" y="1417342"/>
            <a:ext cx="1163309" cy="779109"/>
          </a:xfrm>
          <a:prstGeom prst="rect">
            <a:avLst/>
          </a:prstGeom>
        </p:spPr>
      </p:pic>
      <p:sp>
        <p:nvSpPr>
          <p:cNvPr id="33" name="TextBox 32">
            <a:extLst>
              <a:ext uri="{FF2B5EF4-FFF2-40B4-BE49-F238E27FC236}">
                <a16:creationId xmlns:a16="http://schemas.microsoft.com/office/drawing/2014/main" id="{CA0EFACB-6EA7-6214-3A01-217D135FD2D5}"/>
              </a:ext>
            </a:extLst>
          </p:cNvPr>
          <p:cNvSpPr txBox="1"/>
          <p:nvPr/>
        </p:nvSpPr>
        <p:spPr>
          <a:xfrm>
            <a:off x="1632414" y="1458083"/>
            <a:ext cx="4224721" cy="514325"/>
          </a:xfrm>
          <a:prstGeom prst="wedgeRoundRectCallout">
            <a:avLst>
              <a:gd name="adj1" fmla="val -57395"/>
              <a:gd name="adj2" fmla="val 11741"/>
              <a:gd name="adj3" fmla="val 16667"/>
            </a:avLst>
          </a:prstGeom>
          <a:noFill/>
          <a:ln w="19050">
            <a:solidFill>
              <a:srgbClr val="002060"/>
            </a:solidFill>
          </a:ln>
        </p:spPr>
        <p:txBody>
          <a:bodyPr wrap="square" tIns="36000" bIns="36000" rtlCol="0" anchor="t" anchorCtr="0">
            <a:noAutofit/>
          </a:bodyPr>
          <a:lstStyle/>
          <a:p>
            <a:pPr algn="ctr">
              <a:lnSpc>
                <a:spcPct val="150000"/>
              </a:lnSpc>
            </a:pPr>
            <a:r>
              <a:rPr lang="en-GB" dirty="0"/>
              <a:t>Ron needs 14 metres of Christmas lights.</a:t>
            </a:r>
          </a:p>
        </p:txBody>
      </p:sp>
      <p:sp>
        <p:nvSpPr>
          <p:cNvPr id="34" name="L-Shape 33">
            <a:extLst>
              <a:ext uri="{FF2B5EF4-FFF2-40B4-BE49-F238E27FC236}">
                <a16:creationId xmlns:a16="http://schemas.microsoft.com/office/drawing/2014/main" id="{A37C3D11-058D-ACD5-665E-06BB082353EC}"/>
              </a:ext>
            </a:extLst>
          </p:cNvPr>
          <p:cNvSpPr/>
          <p:nvPr/>
        </p:nvSpPr>
        <p:spPr>
          <a:xfrm>
            <a:off x="7094232" y="1167495"/>
            <a:ext cx="1776548" cy="1192119"/>
          </a:xfrm>
          <a:prstGeom prst="corner">
            <a:avLst>
              <a:gd name="adj1" fmla="val 50000"/>
              <a:gd name="adj2" fmla="val 94974"/>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806CC0E9-0F08-D931-483C-B2BEF7338FB1}"/>
              </a:ext>
            </a:extLst>
          </p:cNvPr>
          <p:cNvPicPr>
            <a:picLocks noChangeAspect="1"/>
          </p:cNvPicPr>
          <p:nvPr/>
        </p:nvPicPr>
        <p:blipFill rotWithShape="1">
          <a:blip r:embed="rId6"/>
          <a:srcRect/>
          <a:stretch/>
        </p:blipFill>
        <p:spPr>
          <a:xfrm>
            <a:off x="7109864" y="1183127"/>
            <a:ext cx="788876" cy="532119"/>
          </a:xfrm>
          <a:prstGeom prst="rect">
            <a:avLst/>
          </a:prstGeom>
          <a:ln>
            <a:solidFill>
              <a:schemeClr val="tx1"/>
            </a:solidFill>
          </a:ln>
        </p:spPr>
      </p:pic>
      <p:pic>
        <p:nvPicPr>
          <p:cNvPr id="38" name="Picture 37">
            <a:extLst>
              <a:ext uri="{FF2B5EF4-FFF2-40B4-BE49-F238E27FC236}">
                <a16:creationId xmlns:a16="http://schemas.microsoft.com/office/drawing/2014/main" id="{8C17852F-4019-2E08-7349-3C54F2005D7D}"/>
              </a:ext>
            </a:extLst>
          </p:cNvPr>
          <p:cNvPicPr>
            <a:picLocks noChangeAspect="1"/>
          </p:cNvPicPr>
          <p:nvPr/>
        </p:nvPicPr>
        <p:blipFill rotWithShape="1">
          <a:blip r:embed="rId7"/>
          <a:srcRect l="5831" t="3275" r="5931" b="2390"/>
          <a:stretch/>
        </p:blipFill>
        <p:spPr>
          <a:xfrm rot="10800000">
            <a:off x="8574227" y="1825216"/>
            <a:ext cx="278156" cy="492371"/>
          </a:xfrm>
          <a:prstGeom prst="rect">
            <a:avLst/>
          </a:prstGeom>
          <a:ln>
            <a:solidFill>
              <a:schemeClr val="tx1"/>
            </a:solidFill>
          </a:ln>
        </p:spPr>
      </p:pic>
      <p:pic>
        <p:nvPicPr>
          <p:cNvPr id="40" name="Picture 39">
            <a:extLst>
              <a:ext uri="{FF2B5EF4-FFF2-40B4-BE49-F238E27FC236}">
                <a16:creationId xmlns:a16="http://schemas.microsoft.com/office/drawing/2014/main" id="{5BD56B73-7ED5-E1CE-5643-34CD531F21CF}"/>
              </a:ext>
            </a:extLst>
          </p:cNvPr>
          <p:cNvPicPr>
            <a:picLocks noChangeAspect="1"/>
          </p:cNvPicPr>
          <p:nvPr/>
        </p:nvPicPr>
        <p:blipFill>
          <a:blip r:embed="rId8"/>
          <a:stretch>
            <a:fillRect/>
          </a:stretch>
        </p:blipFill>
        <p:spPr>
          <a:xfrm>
            <a:off x="7576460" y="2064727"/>
            <a:ext cx="552020" cy="281801"/>
          </a:xfrm>
          <a:prstGeom prst="rect">
            <a:avLst/>
          </a:prstGeom>
          <a:ln>
            <a:solidFill>
              <a:schemeClr val="tx1"/>
            </a:solidFill>
          </a:ln>
        </p:spPr>
      </p:pic>
      <p:pic>
        <p:nvPicPr>
          <p:cNvPr id="42" name="Picture 41">
            <a:extLst>
              <a:ext uri="{FF2B5EF4-FFF2-40B4-BE49-F238E27FC236}">
                <a16:creationId xmlns:a16="http://schemas.microsoft.com/office/drawing/2014/main" id="{7261B520-DD63-2147-CCF7-45088B185194}"/>
              </a:ext>
            </a:extLst>
          </p:cNvPr>
          <p:cNvPicPr>
            <a:picLocks noChangeAspect="1"/>
          </p:cNvPicPr>
          <p:nvPr/>
        </p:nvPicPr>
        <p:blipFill rotWithShape="1">
          <a:blip r:embed="rId9"/>
          <a:srcRect r="-701"/>
          <a:stretch/>
        </p:blipFill>
        <p:spPr>
          <a:xfrm rot="16200000">
            <a:off x="7084357" y="1756385"/>
            <a:ext cx="305914" cy="254900"/>
          </a:xfrm>
          <a:prstGeom prst="rect">
            <a:avLst/>
          </a:prstGeom>
          <a:ln>
            <a:solidFill>
              <a:schemeClr val="tx1"/>
            </a:solidFill>
          </a:ln>
        </p:spPr>
      </p:pic>
      <p:cxnSp>
        <p:nvCxnSpPr>
          <p:cNvPr id="44" name="Straight Arrow Connector 43">
            <a:extLst>
              <a:ext uri="{FF2B5EF4-FFF2-40B4-BE49-F238E27FC236}">
                <a16:creationId xmlns:a16="http://schemas.microsoft.com/office/drawing/2014/main" id="{FD2077D7-2D22-8EC5-C8BA-C165C4602C41}"/>
              </a:ext>
            </a:extLst>
          </p:cNvPr>
          <p:cNvCxnSpPr/>
          <p:nvPr/>
        </p:nvCxnSpPr>
        <p:spPr>
          <a:xfrm>
            <a:off x="7075835" y="1088623"/>
            <a:ext cx="110768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590D25-0F63-B994-B22B-0ED4C07C4404}"/>
              </a:ext>
            </a:extLst>
          </p:cNvPr>
          <p:cNvCxnSpPr>
            <a:cxnSpLocks/>
          </p:cNvCxnSpPr>
          <p:nvPr/>
        </p:nvCxnSpPr>
        <p:spPr>
          <a:xfrm>
            <a:off x="7016172" y="1158859"/>
            <a:ext cx="0" cy="12007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14D9ABE-7558-EB92-4082-1453C0210C35}"/>
              </a:ext>
            </a:extLst>
          </p:cNvPr>
          <p:cNvCxnSpPr>
            <a:cxnSpLocks/>
          </p:cNvCxnSpPr>
          <p:nvPr/>
        </p:nvCxnSpPr>
        <p:spPr>
          <a:xfrm flipH="1">
            <a:off x="7096147" y="2449491"/>
            <a:ext cx="177463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FF36411-60D1-F603-2E50-524164457AD7}"/>
              </a:ext>
            </a:extLst>
          </p:cNvPr>
          <p:cNvCxnSpPr>
            <a:cxnSpLocks/>
          </p:cNvCxnSpPr>
          <p:nvPr/>
        </p:nvCxnSpPr>
        <p:spPr>
          <a:xfrm>
            <a:off x="8970018" y="1759236"/>
            <a:ext cx="0" cy="624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DAEA03C-DE1E-D12A-F57F-B860E10A0F22}"/>
              </a:ext>
            </a:extLst>
          </p:cNvPr>
          <p:cNvSpPr txBox="1"/>
          <p:nvPr/>
        </p:nvSpPr>
        <p:spPr>
          <a:xfrm>
            <a:off x="7364764" y="688269"/>
            <a:ext cx="740729" cy="464871"/>
          </a:xfrm>
          <a:prstGeom prst="rect">
            <a:avLst/>
          </a:prstGeom>
          <a:noFill/>
        </p:spPr>
        <p:txBody>
          <a:bodyPr wrap="square" rtlCol="0">
            <a:spAutoFit/>
          </a:bodyPr>
          <a:lstStyle/>
          <a:p>
            <a:pPr>
              <a:lnSpc>
                <a:spcPct val="150000"/>
              </a:lnSpc>
            </a:pPr>
            <a:r>
              <a:rPr lang="en-GB" dirty="0"/>
              <a:t>2.5 m</a:t>
            </a:r>
          </a:p>
        </p:txBody>
      </p:sp>
      <p:sp>
        <p:nvSpPr>
          <p:cNvPr id="53" name="TextBox 52">
            <a:extLst>
              <a:ext uri="{FF2B5EF4-FFF2-40B4-BE49-F238E27FC236}">
                <a16:creationId xmlns:a16="http://schemas.microsoft.com/office/drawing/2014/main" id="{50E1CA80-D041-0C2F-0488-2BC93D4A7BC3}"/>
              </a:ext>
            </a:extLst>
          </p:cNvPr>
          <p:cNvSpPr txBox="1"/>
          <p:nvPr/>
        </p:nvSpPr>
        <p:spPr>
          <a:xfrm>
            <a:off x="7690038" y="2290388"/>
            <a:ext cx="535598" cy="464871"/>
          </a:xfrm>
          <a:prstGeom prst="rect">
            <a:avLst/>
          </a:prstGeom>
          <a:noFill/>
        </p:spPr>
        <p:txBody>
          <a:bodyPr wrap="square" rtlCol="0">
            <a:spAutoFit/>
          </a:bodyPr>
          <a:lstStyle/>
          <a:p>
            <a:pPr>
              <a:lnSpc>
                <a:spcPct val="150000"/>
              </a:lnSpc>
            </a:pPr>
            <a:r>
              <a:rPr lang="en-GB" dirty="0"/>
              <a:t>4 m</a:t>
            </a:r>
          </a:p>
        </p:txBody>
      </p:sp>
      <p:sp>
        <p:nvSpPr>
          <p:cNvPr id="54" name="TextBox 53">
            <a:extLst>
              <a:ext uri="{FF2B5EF4-FFF2-40B4-BE49-F238E27FC236}">
                <a16:creationId xmlns:a16="http://schemas.microsoft.com/office/drawing/2014/main" id="{7EC845CD-0224-9DDF-EB4D-06B2CF5A86E6}"/>
              </a:ext>
            </a:extLst>
          </p:cNvPr>
          <p:cNvSpPr txBox="1"/>
          <p:nvPr/>
        </p:nvSpPr>
        <p:spPr>
          <a:xfrm>
            <a:off x="6540237" y="1467099"/>
            <a:ext cx="535598" cy="464871"/>
          </a:xfrm>
          <a:prstGeom prst="rect">
            <a:avLst/>
          </a:prstGeom>
          <a:noFill/>
        </p:spPr>
        <p:txBody>
          <a:bodyPr wrap="square" rtlCol="0">
            <a:spAutoFit/>
          </a:bodyPr>
          <a:lstStyle/>
          <a:p>
            <a:pPr>
              <a:lnSpc>
                <a:spcPct val="150000"/>
              </a:lnSpc>
            </a:pPr>
            <a:r>
              <a:rPr lang="en-GB" dirty="0"/>
              <a:t>3 m</a:t>
            </a:r>
          </a:p>
        </p:txBody>
      </p:sp>
      <p:sp>
        <p:nvSpPr>
          <p:cNvPr id="55" name="TextBox 54">
            <a:extLst>
              <a:ext uri="{FF2B5EF4-FFF2-40B4-BE49-F238E27FC236}">
                <a16:creationId xmlns:a16="http://schemas.microsoft.com/office/drawing/2014/main" id="{27363A1C-E5CE-A422-FBD3-8B770C180BD1}"/>
              </a:ext>
            </a:extLst>
          </p:cNvPr>
          <p:cNvSpPr txBox="1"/>
          <p:nvPr/>
        </p:nvSpPr>
        <p:spPr>
          <a:xfrm>
            <a:off x="8948839" y="1791611"/>
            <a:ext cx="756792" cy="464871"/>
          </a:xfrm>
          <a:prstGeom prst="rect">
            <a:avLst/>
          </a:prstGeom>
          <a:noFill/>
        </p:spPr>
        <p:txBody>
          <a:bodyPr wrap="square" rtlCol="0">
            <a:spAutoFit/>
          </a:bodyPr>
          <a:lstStyle/>
          <a:p>
            <a:pPr>
              <a:lnSpc>
                <a:spcPct val="150000"/>
              </a:lnSpc>
            </a:pPr>
            <a:r>
              <a:rPr lang="en-GB" dirty="0"/>
              <a:t>1.5 m</a:t>
            </a:r>
          </a:p>
        </p:txBody>
      </p:sp>
      <p:sp>
        <p:nvSpPr>
          <p:cNvPr id="6" name="L-Shape 5">
            <a:extLst>
              <a:ext uri="{FF2B5EF4-FFF2-40B4-BE49-F238E27FC236}">
                <a16:creationId xmlns:a16="http://schemas.microsoft.com/office/drawing/2014/main" id="{FB3746C8-9572-310C-35D1-101D05AD3A90}"/>
              </a:ext>
            </a:extLst>
          </p:cNvPr>
          <p:cNvSpPr/>
          <p:nvPr/>
        </p:nvSpPr>
        <p:spPr>
          <a:xfrm>
            <a:off x="770242" y="3075567"/>
            <a:ext cx="1776548" cy="1192119"/>
          </a:xfrm>
          <a:prstGeom prst="corner">
            <a:avLst>
              <a:gd name="adj1" fmla="val 50000"/>
              <a:gd name="adj2" fmla="val 94974"/>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AD3F2DE-3D61-2CA3-032C-62688189BFE6}"/>
              </a:ext>
            </a:extLst>
          </p:cNvPr>
          <p:cNvPicPr>
            <a:picLocks noChangeAspect="1"/>
          </p:cNvPicPr>
          <p:nvPr/>
        </p:nvPicPr>
        <p:blipFill rotWithShape="1">
          <a:blip r:embed="rId6"/>
          <a:srcRect/>
          <a:stretch/>
        </p:blipFill>
        <p:spPr>
          <a:xfrm>
            <a:off x="785874" y="3091199"/>
            <a:ext cx="788876" cy="532119"/>
          </a:xfrm>
          <a:prstGeom prst="rect">
            <a:avLst/>
          </a:prstGeom>
          <a:ln>
            <a:solidFill>
              <a:schemeClr val="tx1"/>
            </a:solidFill>
          </a:ln>
        </p:spPr>
      </p:pic>
      <p:pic>
        <p:nvPicPr>
          <p:cNvPr id="8" name="Picture 7">
            <a:extLst>
              <a:ext uri="{FF2B5EF4-FFF2-40B4-BE49-F238E27FC236}">
                <a16:creationId xmlns:a16="http://schemas.microsoft.com/office/drawing/2014/main" id="{0E94A588-E03A-778B-5D70-B9501B48BD29}"/>
              </a:ext>
            </a:extLst>
          </p:cNvPr>
          <p:cNvPicPr>
            <a:picLocks noChangeAspect="1"/>
          </p:cNvPicPr>
          <p:nvPr/>
        </p:nvPicPr>
        <p:blipFill rotWithShape="1">
          <a:blip r:embed="rId7"/>
          <a:srcRect l="5831" t="3275" r="5931" b="2390"/>
          <a:stretch/>
        </p:blipFill>
        <p:spPr>
          <a:xfrm rot="10800000">
            <a:off x="2250237" y="3733288"/>
            <a:ext cx="278156" cy="492371"/>
          </a:xfrm>
          <a:prstGeom prst="rect">
            <a:avLst/>
          </a:prstGeom>
          <a:ln>
            <a:solidFill>
              <a:schemeClr val="tx1"/>
            </a:solidFill>
          </a:ln>
        </p:spPr>
      </p:pic>
      <p:pic>
        <p:nvPicPr>
          <p:cNvPr id="9" name="Picture 8">
            <a:extLst>
              <a:ext uri="{FF2B5EF4-FFF2-40B4-BE49-F238E27FC236}">
                <a16:creationId xmlns:a16="http://schemas.microsoft.com/office/drawing/2014/main" id="{B0579875-60AB-AEAC-42D8-E7706E1DD73B}"/>
              </a:ext>
            </a:extLst>
          </p:cNvPr>
          <p:cNvPicPr>
            <a:picLocks noChangeAspect="1"/>
          </p:cNvPicPr>
          <p:nvPr/>
        </p:nvPicPr>
        <p:blipFill>
          <a:blip r:embed="rId8"/>
          <a:stretch>
            <a:fillRect/>
          </a:stretch>
        </p:blipFill>
        <p:spPr>
          <a:xfrm>
            <a:off x="1252470" y="3972799"/>
            <a:ext cx="552020" cy="281801"/>
          </a:xfrm>
          <a:prstGeom prst="rect">
            <a:avLst/>
          </a:prstGeom>
          <a:ln>
            <a:solidFill>
              <a:schemeClr val="tx1"/>
            </a:solidFill>
          </a:ln>
        </p:spPr>
      </p:pic>
      <p:pic>
        <p:nvPicPr>
          <p:cNvPr id="10" name="Picture 9">
            <a:extLst>
              <a:ext uri="{FF2B5EF4-FFF2-40B4-BE49-F238E27FC236}">
                <a16:creationId xmlns:a16="http://schemas.microsoft.com/office/drawing/2014/main" id="{AC0E08B8-56DE-0CF1-6C18-448E4D5563D7}"/>
              </a:ext>
            </a:extLst>
          </p:cNvPr>
          <p:cNvPicPr>
            <a:picLocks noChangeAspect="1"/>
          </p:cNvPicPr>
          <p:nvPr/>
        </p:nvPicPr>
        <p:blipFill rotWithShape="1">
          <a:blip r:embed="rId9"/>
          <a:srcRect r="-701"/>
          <a:stretch/>
        </p:blipFill>
        <p:spPr>
          <a:xfrm rot="16200000">
            <a:off x="760367" y="3664457"/>
            <a:ext cx="305914" cy="254900"/>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3942FACD-EA4B-76C2-A96B-FE58B585E0FB}"/>
              </a:ext>
            </a:extLst>
          </p:cNvPr>
          <p:cNvCxnSpPr/>
          <p:nvPr/>
        </p:nvCxnSpPr>
        <p:spPr>
          <a:xfrm>
            <a:off x="751845" y="2996695"/>
            <a:ext cx="1107688"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6AF144-4268-39E0-EBF6-492745C0DB09}"/>
              </a:ext>
            </a:extLst>
          </p:cNvPr>
          <p:cNvCxnSpPr>
            <a:cxnSpLocks/>
          </p:cNvCxnSpPr>
          <p:nvPr/>
        </p:nvCxnSpPr>
        <p:spPr>
          <a:xfrm>
            <a:off x="692182" y="3066931"/>
            <a:ext cx="0" cy="1200755"/>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67F6B3-67B8-7539-DD60-BB92D752C9A8}"/>
              </a:ext>
            </a:extLst>
          </p:cNvPr>
          <p:cNvCxnSpPr>
            <a:cxnSpLocks/>
          </p:cNvCxnSpPr>
          <p:nvPr/>
        </p:nvCxnSpPr>
        <p:spPr>
          <a:xfrm flipH="1">
            <a:off x="772157" y="4357563"/>
            <a:ext cx="1774633"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4D6ED4-4FB4-215A-FDEF-8D91ED3A7CCA}"/>
              </a:ext>
            </a:extLst>
          </p:cNvPr>
          <p:cNvCxnSpPr>
            <a:cxnSpLocks/>
          </p:cNvCxnSpPr>
          <p:nvPr/>
        </p:nvCxnSpPr>
        <p:spPr>
          <a:xfrm>
            <a:off x="2646028" y="3667308"/>
            <a:ext cx="0" cy="624646"/>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192B96-987B-A3EC-8BE5-2BC2E12B0ECC}"/>
              </a:ext>
            </a:extLst>
          </p:cNvPr>
          <p:cNvSpPr txBox="1"/>
          <p:nvPr/>
        </p:nvSpPr>
        <p:spPr>
          <a:xfrm>
            <a:off x="1040774" y="2596341"/>
            <a:ext cx="740729" cy="464871"/>
          </a:xfrm>
          <a:prstGeom prst="rect">
            <a:avLst/>
          </a:prstGeom>
          <a:noFill/>
        </p:spPr>
        <p:txBody>
          <a:bodyPr wrap="square" rtlCol="0">
            <a:spAutoFit/>
          </a:bodyPr>
          <a:lstStyle/>
          <a:p>
            <a:pPr>
              <a:lnSpc>
                <a:spcPct val="150000"/>
              </a:lnSpc>
            </a:pPr>
            <a:r>
              <a:rPr lang="en-GB" dirty="0"/>
              <a:t>2.5 m</a:t>
            </a:r>
          </a:p>
        </p:txBody>
      </p:sp>
      <p:sp>
        <p:nvSpPr>
          <p:cNvPr id="17" name="TextBox 16">
            <a:extLst>
              <a:ext uri="{FF2B5EF4-FFF2-40B4-BE49-F238E27FC236}">
                <a16:creationId xmlns:a16="http://schemas.microsoft.com/office/drawing/2014/main" id="{0378FD51-7621-2691-9865-BE3A51CEC441}"/>
              </a:ext>
            </a:extLst>
          </p:cNvPr>
          <p:cNvSpPr txBox="1"/>
          <p:nvPr/>
        </p:nvSpPr>
        <p:spPr>
          <a:xfrm>
            <a:off x="1366048" y="4198460"/>
            <a:ext cx="535598" cy="464871"/>
          </a:xfrm>
          <a:prstGeom prst="rect">
            <a:avLst/>
          </a:prstGeom>
          <a:noFill/>
        </p:spPr>
        <p:txBody>
          <a:bodyPr wrap="square" rtlCol="0">
            <a:spAutoFit/>
          </a:bodyPr>
          <a:lstStyle/>
          <a:p>
            <a:pPr>
              <a:lnSpc>
                <a:spcPct val="150000"/>
              </a:lnSpc>
            </a:pPr>
            <a:r>
              <a:rPr lang="en-GB" dirty="0"/>
              <a:t>4 m</a:t>
            </a:r>
          </a:p>
        </p:txBody>
      </p:sp>
      <p:sp>
        <p:nvSpPr>
          <p:cNvPr id="18" name="TextBox 17">
            <a:extLst>
              <a:ext uri="{FF2B5EF4-FFF2-40B4-BE49-F238E27FC236}">
                <a16:creationId xmlns:a16="http://schemas.microsoft.com/office/drawing/2014/main" id="{2D4C33E6-9C2D-213F-3C20-7FEF928059EC}"/>
              </a:ext>
            </a:extLst>
          </p:cNvPr>
          <p:cNvSpPr txBox="1"/>
          <p:nvPr/>
        </p:nvSpPr>
        <p:spPr>
          <a:xfrm>
            <a:off x="216247" y="3375171"/>
            <a:ext cx="535598" cy="464871"/>
          </a:xfrm>
          <a:prstGeom prst="rect">
            <a:avLst/>
          </a:prstGeom>
          <a:noFill/>
        </p:spPr>
        <p:txBody>
          <a:bodyPr wrap="square" rtlCol="0">
            <a:spAutoFit/>
          </a:bodyPr>
          <a:lstStyle/>
          <a:p>
            <a:pPr>
              <a:lnSpc>
                <a:spcPct val="150000"/>
              </a:lnSpc>
            </a:pPr>
            <a:r>
              <a:rPr lang="en-GB" dirty="0"/>
              <a:t>3 m</a:t>
            </a:r>
          </a:p>
        </p:txBody>
      </p:sp>
      <p:sp>
        <p:nvSpPr>
          <p:cNvPr id="19" name="TextBox 18">
            <a:extLst>
              <a:ext uri="{FF2B5EF4-FFF2-40B4-BE49-F238E27FC236}">
                <a16:creationId xmlns:a16="http://schemas.microsoft.com/office/drawing/2014/main" id="{34461961-810C-7AEA-ABEC-12C20F6192A1}"/>
              </a:ext>
            </a:extLst>
          </p:cNvPr>
          <p:cNvSpPr txBox="1"/>
          <p:nvPr/>
        </p:nvSpPr>
        <p:spPr>
          <a:xfrm>
            <a:off x="2624849" y="3699683"/>
            <a:ext cx="756792" cy="464871"/>
          </a:xfrm>
          <a:prstGeom prst="rect">
            <a:avLst/>
          </a:prstGeom>
          <a:noFill/>
        </p:spPr>
        <p:txBody>
          <a:bodyPr wrap="square" rtlCol="0">
            <a:spAutoFit/>
          </a:bodyPr>
          <a:lstStyle/>
          <a:p>
            <a:pPr>
              <a:lnSpc>
                <a:spcPct val="150000"/>
              </a:lnSpc>
            </a:pPr>
            <a:r>
              <a:rPr lang="en-GB" dirty="0"/>
              <a:t>1.5 m</a:t>
            </a:r>
          </a:p>
        </p:txBody>
      </p:sp>
      <p:sp>
        <p:nvSpPr>
          <p:cNvPr id="20" name="TextBox 19">
            <a:extLst>
              <a:ext uri="{FF2B5EF4-FFF2-40B4-BE49-F238E27FC236}">
                <a16:creationId xmlns:a16="http://schemas.microsoft.com/office/drawing/2014/main" id="{DD775707-F258-506D-9A7A-EC7C2755A441}"/>
              </a:ext>
            </a:extLst>
          </p:cNvPr>
          <p:cNvSpPr txBox="1"/>
          <p:nvPr/>
        </p:nvSpPr>
        <p:spPr>
          <a:xfrm>
            <a:off x="5248275" y="5182862"/>
            <a:ext cx="6617180" cy="1295868"/>
          </a:xfrm>
          <a:prstGeom prst="rect">
            <a:avLst/>
          </a:prstGeom>
          <a:noFill/>
        </p:spPr>
        <p:txBody>
          <a:bodyPr wrap="square" rtlCol="0">
            <a:spAutoFit/>
          </a:bodyPr>
          <a:lstStyle/>
          <a:p>
            <a:pPr>
              <a:lnSpc>
                <a:spcPct val="150000"/>
              </a:lnSpc>
            </a:pPr>
            <a:r>
              <a:rPr lang="en-GB" dirty="0">
                <a:solidFill>
                  <a:srgbClr val="FF0000"/>
                </a:solidFill>
              </a:rPr>
              <a:t>Tiny is correct.</a:t>
            </a:r>
          </a:p>
          <a:p>
            <a:pPr>
              <a:lnSpc>
                <a:spcPct val="150000"/>
              </a:lnSpc>
            </a:pPr>
            <a:r>
              <a:rPr lang="en-GB" dirty="0">
                <a:solidFill>
                  <a:srgbClr val="FF0000"/>
                </a:solidFill>
              </a:rPr>
              <a:t>Tiny has calculated the missing lengths.</a:t>
            </a:r>
          </a:p>
          <a:p>
            <a:pPr>
              <a:lnSpc>
                <a:spcPct val="150000"/>
              </a:lnSpc>
            </a:pPr>
            <a:r>
              <a:rPr lang="en-GB" dirty="0">
                <a:solidFill>
                  <a:srgbClr val="FF0000"/>
                </a:solidFill>
              </a:rPr>
              <a:t>Ron needs 14 metres of Christmas lights.</a:t>
            </a:r>
          </a:p>
        </p:txBody>
      </p:sp>
      <p:cxnSp>
        <p:nvCxnSpPr>
          <p:cNvPr id="22" name="Straight Arrow Connector 21">
            <a:extLst>
              <a:ext uri="{FF2B5EF4-FFF2-40B4-BE49-F238E27FC236}">
                <a16:creationId xmlns:a16="http://schemas.microsoft.com/office/drawing/2014/main" id="{58FD2AC9-8E31-53C1-0599-A4BECF8F4C8D}"/>
              </a:ext>
            </a:extLst>
          </p:cNvPr>
          <p:cNvCxnSpPr/>
          <p:nvPr/>
        </p:nvCxnSpPr>
        <p:spPr>
          <a:xfrm flipV="1">
            <a:off x="1971220" y="3065628"/>
            <a:ext cx="0" cy="5699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7881AD4-0342-0AB3-5D2B-0C0F1449DC3E}"/>
              </a:ext>
            </a:extLst>
          </p:cNvPr>
          <p:cNvCxnSpPr>
            <a:cxnSpLocks/>
          </p:cNvCxnSpPr>
          <p:nvPr/>
        </p:nvCxnSpPr>
        <p:spPr>
          <a:xfrm rot="5400000" flipV="1">
            <a:off x="2233313" y="3318321"/>
            <a:ext cx="0" cy="569909"/>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1CF974-141A-0E32-F144-8E8E6525ADA7}"/>
              </a:ext>
            </a:extLst>
          </p:cNvPr>
          <p:cNvSpPr txBox="1"/>
          <p:nvPr/>
        </p:nvSpPr>
        <p:spPr>
          <a:xfrm>
            <a:off x="1923341" y="3036018"/>
            <a:ext cx="756792" cy="464871"/>
          </a:xfrm>
          <a:prstGeom prst="rect">
            <a:avLst/>
          </a:prstGeom>
          <a:noFill/>
        </p:spPr>
        <p:txBody>
          <a:bodyPr wrap="square" rtlCol="0">
            <a:spAutoFit/>
          </a:bodyPr>
          <a:lstStyle/>
          <a:p>
            <a:pPr>
              <a:lnSpc>
                <a:spcPct val="150000"/>
              </a:lnSpc>
            </a:pPr>
            <a:r>
              <a:rPr lang="en-GB" dirty="0">
                <a:solidFill>
                  <a:schemeClr val="accent1"/>
                </a:solidFill>
              </a:rPr>
              <a:t>A</a:t>
            </a:r>
          </a:p>
        </p:txBody>
      </p:sp>
      <p:sp>
        <p:nvSpPr>
          <p:cNvPr id="25" name="TextBox 24">
            <a:extLst>
              <a:ext uri="{FF2B5EF4-FFF2-40B4-BE49-F238E27FC236}">
                <a16:creationId xmlns:a16="http://schemas.microsoft.com/office/drawing/2014/main" id="{E4E2F774-59C7-2609-EAE6-1EBD30EA62D4}"/>
              </a:ext>
            </a:extLst>
          </p:cNvPr>
          <p:cNvSpPr txBox="1"/>
          <p:nvPr/>
        </p:nvSpPr>
        <p:spPr>
          <a:xfrm>
            <a:off x="2075741" y="3188418"/>
            <a:ext cx="756792" cy="464871"/>
          </a:xfrm>
          <a:prstGeom prst="rect">
            <a:avLst/>
          </a:prstGeom>
          <a:noFill/>
        </p:spPr>
        <p:txBody>
          <a:bodyPr wrap="square" rtlCol="0">
            <a:spAutoFit/>
          </a:bodyPr>
          <a:lstStyle/>
          <a:p>
            <a:pPr>
              <a:lnSpc>
                <a:spcPct val="150000"/>
              </a:lnSpc>
            </a:pPr>
            <a:r>
              <a:rPr lang="en-GB" dirty="0">
                <a:solidFill>
                  <a:schemeClr val="accent6"/>
                </a:solidFill>
              </a:rPr>
              <a:t>B</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3DEE841-B698-C99F-417F-7D882D7BAA66}"/>
                  </a:ext>
                </a:extLst>
              </p:cNvPr>
              <p:cNvSpPr txBox="1"/>
              <p:nvPr/>
            </p:nvSpPr>
            <p:spPr>
              <a:xfrm>
                <a:off x="356047" y="4673907"/>
                <a:ext cx="2039281" cy="879664"/>
              </a:xfrm>
              <a:prstGeom prst="rect">
                <a:avLst/>
              </a:prstGeom>
              <a:noFill/>
            </p:spPr>
            <p:txBody>
              <a:bodyPr wrap="square" rtlCol="0">
                <a:spAutoFit/>
              </a:bodyPr>
              <a:lstStyle/>
              <a:p>
                <a:pPr>
                  <a:lnSpc>
                    <a:spcPct val="150000"/>
                  </a:lnSpc>
                </a:pPr>
                <a:r>
                  <a:rPr lang="en-GB" dirty="0">
                    <a:solidFill>
                      <a:schemeClr val="accent1"/>
                    </a:solidFill>
                  </a:rPr>
                  <a:t>A </a:t>
                </a:r>
                <a14:m>
                  <m:oMath xmlns:m="http://schemas.openxmlformats.org/officeDocument/2006/math">
                    <m:r>
                      <a:rPr lang="en-GB" b="0" i="1" smtClean="0">
                        <a:solidFill>
                          <a:schemeClr val="accent1"/>
                        </a:solidFill>
                        <a:latin typeface="Cambria Math" panose="02040503050406030204" pitchFamily="18" charset="0"/>
                      </a:rPr>
                      <m:t>=</m:t>
                    </m:r>
                  </m:oMath>
                </a14:m>
                <a:r>
                  <a:rPr lang="en-GB" dirty="0">
                    <a:solidFill>
                      <a:schemeClr val="accent1"/>
                    </a:solidFill>
                  </a:rPr>
                  <a:t> 3 </a:t>
                </a:r>
                <a14:m>
                  <m:oMath xmlns:m="http://schemas.openxmlformats.org/officeDocument/2006/math">
                    <m:r>
                      <a:rPr lang="en-GB" b="0" i="1" smtClean="0">
                        <a:solidFill>
                          <a:schemeClr val="accent1"/>
                        </a:solidFill>
                        <a:latin typeface="Cambria Math" panose="02040503050406030204" pitchFamily="18" charset="0"/>
                      </a:rPr>
                      <m:t>−</m:t>
                    </m:r>
                  </m:oMath>
                </a14:m>
                <a:r>
                  <a:rPr lang="en-GB" dirty="0">
                    <a:solidFill>
                      <a:schemeClr val="accent1"/>
                    </a:solidFill>
                  </a:rPr>
                  <a:t> 1.5 </a:t>
                </a:r>
              </a:p>
              <a:p>
                <a:pPr>
                  <a:lnSpc>
                    <a:spcPct val="150000"/>
                  </a:lnSpc>
                </a:pPr>
                <a:r>
                  <a:rPr lang="en-GB" dirty="0">
                    <a:solidFill>
                      <a:schemeClr val="accent1"/>
                    </a:solidFill>
                  </a:rPr>
                  <a:t>    </a:t>
                </a:r>
                <a14:m>
                  <m:oMath xmlns:m="http://schemas.openxmlformats.org/officeDocument/2006/math">
                    <m:r>
                      <a:rPr lang="en-GB" b="0" i="1" smtClean="0">
                        <a:solidFill>
                          <a:schemeClr val="accent1"/>
                        </a:solidFill>
                        <a:latin typeface="Cambria Math" panose="02040503050406030204" pitchFamily="18" charset="0"/>
                      </a:rPr>
                      <m:t>=</m:t>
                    </m:r>
                  </m:oMath>
                </a14:m>
                <a:r>
                  <a:rPr lang="en-GB" dirty="0">
                    <a:solidFill>
                      <a:schemeClr val="accent1"/>
                    </a:solidFill>
                  </a:rPr>
                  <a:t> 1.5 m </a:t>
                </a:r>
              </a:p>
            </p:txBody>
          </p:sp>
        </mc:Choice>
        <mc:Fallback xmlns="">
          <p:sp>
            <p:nvSpPr>
              <p:cNvPr id="26" name="TextBox 25">
                <a:extLst>
                  <a:ext uri="{FF2B5EF4-FFF2-40B4-BE49-F238E27FC236}">
                    <a16:creationId xmlns:a16="http://schemas.microsoft.com/office/drawing/2014/main" id="{33DEE841-B698-C99F-417F-7D882D7BAA66}"/>
                  </a:ext>
                </a:extLst>
              </p:cNvPr>
              <p:cNvSpPr txBox="1">
                <a:spLocks noRot="1" noChangeAspect="1" noMove="1" noResize="1" noEditPoints="1" noAdjustHandles="1" noChangeArrowheads="1" noChangeShapeType="1" noTextEdit="1"/>
              </p:cNvSpPr>
              <p:nvPr/>
            </p:nvSpPr>
            <p:spPr>
              <a:xfrm>
                <a:off x="356047" y="4673907"/>
                <a:ext cx="2039281" cy="879664"/>
              </a:xfrm>
              <a:prstGeom prst="rect">
                <a:avLst/>
              </a:prstGeom>
              <a:blipFill>
                <a:blip r:embed="rId10"/>
                <a:stretch>
                  <a:fillRect l="-2388"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F34A0C6-D9D4-D335-7835-7D63409E341D}"/>
                  </a:ext>
                </a:extLst>
              </p:cNvPr>
              <p:cNvSpPr txBox="1"/>
              <p:nvPr/>
            </p:nvSpPr>
            <p:spPr>
              <a:xfrm>
                <a:off x="2303623" y="4670179"/>
                <a:ext cx="2039281" cy="879664"/>
              </a:xfrm>
              <a:prstGeom prst="rect">
                <a:avLst/>
              </a:prstGeom>
              <a:noFill/>
            </p:spPr>
            <p:txBody>
              <a:bodyPr wrap="square" rtlCol="0">
                <a:spAutoFit/>
              </a:bodyPr>
              <a:lstStyle/>
              <a:p>
                <a:pPr>
                  <a:lnSpc>
                    <a:spcPct val="150000"/>
                  </a:lnSpc>
                </a:pPr>
                <a:r>
                  <a:rPr lang="en-GB" dirty="0">
                    <a:solidFill>
                      <a:schemeClr val="accent6"/>
                    </a:solidFill>
                  </a:rPr>
                  <a:t>B </a:t>
                </a:r>
                <a14:m>
                  <m:oMath xmlns:m="http://schemas.openxmlformats.org/officeDocument/2006/math">
                    <m:r>
                      <a:rPr lang="en-GB" b="0" i="1" smtClean="0">
                        <a:solidFill>
                          <a:schemeClr val="accent6"/>
                        </a:solidFill>
                        <a:latin typeface="Cambria Math" panose="02040503050406030204" pitchFamily="18" charset="0"/>
                      </a:rPr>
                      <m:t>=</m:t>
                    </m:r>
                  </m:oMath>
                </a14:m>
                <a:r>
                  <a:rPr lang="en-GB" dirty="0">
                    <a:solidFill>
                      <a:schemeClr val="accent6"/>
                    </a:solidFill>
                  </a:rPr>
                  <a:t> 4  </a:t>
                </a:r>
                <a14:m>
                  <m:oMath xmlns:m="http://schemas.openxmlformats.org/officeDocument/2006/math">
                    <m:r>
                      <a:rPr lang="en-GB" b="0" i="1" smtClean="0">
                        <a:solidFill>
                          <a:schemeClr val="accent6"/>
                        </a:solidFill>
                        <a:latin typeface="Cambria Math" panose="02040503050406030204" pitchFamily="18" charset="0"/>
                      </a:rPr>
                      <m:t>−</m:t>
                    </m:r>
                  </m:oMath>
                </a14:m>
                <a:r>
                  <a:rPr lang="en-GB" dirty="0">
                    <a:solidFill>
                      <a:schemeClr val="accent6"/>
                    </a:solidFill>
                  </a:rPr>
                  <a:t> 2.5 </a:t>
                </a:r>
              </a:p>
              <a:p>
                <a:pPr>
                  <a:lnSpc>
                    <a:spcPct val="150000"/>
                  </a:lnSpc>
                </a:pPr>
                <a:r>
                  <a:rPr lang="en-GB" dirty="0">
                    <a:solidFill>
                      <a:schemeClr val="accent6"/>
                    </a:solidFill>
                  </a:rPr>
                  <a:t>    </a:t>
                </a:r>
                <a14:m>
                  <m:oMath xmlns:m="http://schemas.openxmlformats.org/officeDocument/2006/math">
                    <m:r>
                      <a:rPr lang="en-GB" b="0" i="1" smtClean="0">
                        <a:solidFill>
                          <a:schemeClr val="accent6"/>
                        </a:solidFill>
                        <a:latin typeface="Cambria Math" panose="02040503050406030204" pitchFamily="18" charset="0"/>
                      </a:rPr>
                      <m:t>=</m:t>
                    </m:r>
                  </m:oMath>
                </a14:m>
                <a:r>
                  <a:rPr lang="en-GB" dirty="0">
                    <a:solidFill>
                      <a:schemeClr val="accent6"/>
                    </a:solidFill>
                  </a:rPr>
                  <a:t> 1.5 m </a:t>
                </a:r>
              </a:p>
            </p:txBody>
          </p:sp>
        </mc:Choice>
        <mc:Fallback xmlns="">
          <p:sp>
            <p:nvSpPr>
              <p:cNvPr id="27" name="TextBox 26">
                <a:extLst>
                  <a:ext uri="{FF2B5EF4-FFF2-40B4-BE49-F238E27FC236}">
                    <a16:creationId xmlns:a16="http://schemas.microsoft.com/office/drawing/2014/main" id="{3F34A0C6-D9D4-D335-7835-7D63409E341D}"/>
                  </a:ext>
                </a:extLst>
              </p:cNvPr>
              <p:cNvSpPr txBox="1">
                <a:spLocks noRot="1" noChangeAspect="1" noMove="1" noResize="1" noEditPoints="1" noAdjustHandles="1" noChangeArrowheads="1" noChangeShapeType="1" noTextEdit="1"/>
              </p:cNvSpPr>
              <p:nvPr/>
            </p:nvSpPr>
            <p:spPr>
              <a:xfrm>
                <a:off x="2303623" y="4670179"/>
                <a:ext cx="2039281" cy="879664"/>
              </a:xfrm>
              <a:prstGeom prst="rect">
                <a:avLst/>
              </a:prstGeom>
              <a:blipFill>
                <a:blip r:embed="rId11"/>
                <a:stretch>
                  <a:fillRect l="-2695" b="-10417"/>
                </a:stretch>
              </a:blipFill>
            </p:spPr>
            <p:txBody>
              <a:bodyPr/>
              <a:lstStyle/>
              <a:p>
                <a:r>
                  <a:rPr lang="en-GB">
                    <a:noFill/>
                  </a:rPr>
                  <a:t> </a:t>
                </a:r>
              </a:p>
            </p:txBody>
          </p:sp>
        </mc:Fallback>
      </mc:AlternateContent>
      <p:sp>
        <p:nvSpPr>
          <p:cNvPr id="28" name="L-Shape 27">
            <a:extLst>
              <a:ext uri="{FF2B5EF4-FFF2-40B4-BE49-F238E27FC236}">
                <a16:creationId xmlns:a16="http://schemas.microsoft.com/office/drawing/2014/main" id="{23A64280-AAFE-7D07-EC84-B851E34DBD3A}"/>
              </a:ext>
            </a:extLst>
          </p:cNvPr>
          <p:cNvSpPr/>
          <p:nvPr/>
        </p:nvSpPr>
        <p:spPr>
          <a:xfrm>
            <a:off x="4473674" y="3110164"/>
            <a:ext cx="1776548" cy="1192119"/>
          </a:xfrm>
          <a:prstGeom prst="corner">
            <a:avLst>
              <a:gd name="adj1" fmla="val 50000"/>
              <a:gd name="adj2" fmla="val 94974"/>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B5D8B52F-70D2-978F-CC85-DFA63BA07244}"/>
              </a:ext>
            </a:extLst>
          </p:cNvPr>
          <p:cNvPicPr>
            <a:picLocks noChangeAspect="1"/>
          </p:cNvPicPr>
          <p:nvPr/>
        </p:nvPicPr>
        <p:blipFill rotWithShape="1">
          <a:blip r:embed="rId6"/>
          <a:srcRect/>
          <a:stretch/>
        </p:blipFill>
        <p:spPr>
          <a:xfrm>
            <a:off x="4489306" y="3125796"/>
            <a:ext cx="788876" cy="532119"/>
          </a:xfrm>
          <a:prstGeom prst="rect">
            <a:avLst/>
          </a:prstGeom>
          <a:ln>
            <a:solidFill>
              <a:schemeClr val="tx1"/>
            </a:solidFill>
          </a:ln>
        </p:spPr>
      </p:pic>
      <p:pic>
        <p:nvPicPr>
          <p:cNvPr id="30" name="Picture 29">
            <a:extLst>
              <a:ext uri="{FF2B5EF4-FFF2-40B4-BE49-F238E27FC236}">
                <a16:creationId xmlns:a16="http://schemas.microsoft.com/office/drawing/2014/main" id="{30B2BB23-8814-1E49-5629-89E6CD013E76}"/>
              </a:ext>
            </a:extLst>
          </p:cNvPr>
          <p:cNvPicPr>
            <a:picLocks noChangeAspect="1"/>
          </p:cNvPicPr>
          <p:nvPr/>
        </p:nvPicPr>
        <p:blipFill rotWithShape="1">
          <a:blip r:embed="rId7"/>
          <a:srcRect l="5831" t="3275" r="5931" b="2390"/>
          <a:stretch/>
        </p:blipFill>
        <p:spPr>
          <a:xfrm rot="10800000">
            <a:off x="5953669" y="3767885"/>
            <a:ext cx="278156" cy="492371"/>
          </a:xfrm>
          <a:prstGeom prst="rect">
            <a:avLst/>
          </a:prstGeom>
          <a:ln>
            <a:solidFill>
              <a:schemeClr val="tx1"/>
            </a:solidFill>
          </a:ln>
        </p:spPr>
      </p:pic>
      <p:pic>
        <p:nvPicPr>
          <p:cNvPr id="31" name="Picture 30">
            <a:extLst>
              <a:ext uri="{FF2B5EF4-FFF2-40B4-BE49-F238E27FC236}">
                <a16:creationId xmlns:a16="http://schemas.microsoft.com/office/drawing/2014/main" id="{F8796D80-4515-E288-A822-1D7557DC4B76}"/>
              </a:ext>
            </a:extLst>
          </p:cNvPr>
          <p:cNvPicPr>
            <a:picLocks noChangeAspect="1"/>
          </p:cNvPicPr>
          <p:nvPr/>
        </p:nvPicPr>
        <p:blipFill>
          <a:blip r:embed="rId8"/>
          <a:stretch>
            <a:fillRect/>
          </a:stretch>
        </p:blipFill>
        <p:spPr>
          <a:xfrm>
            <a:off x="4955902" y="4007396"/>
            <a:ext cx="552020" cy="281801"/>
          </a:xfrm>
          <a:prstGeom prst="rect">
            <a:avLst/>
          </a:prstGeom>
          <a:ln>
            <a:solidFill>
              <a:schemeClr val="tx1"/>
            </a:solidFill>
          </a:ln>
        </p:spPr>
      </p:pic>
      <p:pic>
        <p:nvPicPr>
          <p:cNvPr id="35" name="Picture 34">
            <a:extLst>
              <a:ext uri="{FF2B5EF4-FFF2-40B4-BE49-F238E27FC236}">
                <a16:creationId xmlns:a16="http://schemas.microsoft.com/office/drawing/2014/main" id="{ED9B89A1-5DFB-54D3-D5D9-BD1B494181A9}"/>
              </a:ext>
            </a:extLst>
          </p:cNvPr>
          <p:cNvPicPr>
            <a:picLocks noChangeAspect="1"/>
          </p:cNvPicPr>
          <p:nvPr/>
        </p:nvPicPr>
        <p:blipFill rotWithShape="1">
          <a:blip r:embed="rId9"/>
          <a:srcRect r="-701"/>
          <a:stretch/>
        </p:blipFill>
        <p:spPr>
          <a:xfrm rot="16200000">
            <a:off x="4463799" y="3699054"/>
            <a:ext cx="305914" cy="254900"/>
          </a:xfrm>
          <a:prstGeom prst="rect">
            <a:avLst/>
          </a:prstGeom>
          <a:ln>
            <a:solidFill>
              <a:schemeClr val="tx1"/>
            </a:solidFill>
          </a:ln>
        </p:spPr>
      </p:pic>
      <p:cxnSp>
        <p:nvCxnSpPr>
          <p:cNvPr id="37" name="Straight Arrow Connector 36">
            <a:extLst>
              <a:ext uri="{FF2B5EF4-FFF2-40B4-BE49-F238E27FC236}">
                <a16:creationId xmlns:a16="http://schemas.microsoft.com/office/drawing/2014/main" id="{1B71196B-8583-AC40-7E1D-B88C964E0423}"/>
              </a:ext>
            </a:extLst>
          </p:cNvPr>
          <p:cNvCxnSpPr/>
          <p:nvPr/>
        </p:nvCxnSpPr>
        <p:spPr>
          <a:xfrm>
            <a:off x="4455277" y="3031292"/>
            <a:ext cx="110768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C8E79E2-C4F3-38C9-7E40-09D621249B49}"/>
              </a:ext>
            </a:extLst>
          </p:cNvPr>
          <p:cNvCxnSpPr>
            <a:cxnSpLocks/>
          </p:cNvCxnSpPr>
          <p:nvPr/>
        </p:nvCxnSpPr>
        <p:spPr>
          <a:xfrm>
            <a:off x="4395614" y="3101528"/>
            <a:ext cx="0" cy="12007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B6BB55-6376-952C-3B83-D1B97C2C7B71}"/>
              </a:ext>
            </a:extLst>
          </p:cNvPr>
          <p:cNvCxnSpPr>
            <a:cxnSpLocks/>
          </p:cNvCxnSpPr>
          <p:nvPr/>
        </p:nvCxnSpPr>
        <p:spPr>
          <a:xfrm flipH="1">
            <a:off x="4475589" y="4392160"/>
            <a:ext cx="177463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0EEF447-8748-B5C8-A3A6-C3EA139AAD80}"/>
              </a:ext>
            </a:extLst>
          </p:cNvPr>
          <p:cNvCxnSpPr>
            <a:cxnSpLocks/>
          </p:cNvCxnSpPr>
          <p:nvPr/>
        </p:nvCxnSpPr>
        <p:spPr>
          <a:xfrm>
            <a:off x="6349460" y="3701905"/>
            <a:ext cx="0" cy="624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9BF01AE-D3BD-B0B1-370A-FAE328610911}"/>
              </a:ext>
            </a:extLst>
          </p:cNvPr>
          <p:cNvSpPr txBox="1"/>
          <p:nvPr/>
        </p:nvSpPr>
        <p:spPr>
          <a:xfrm>
            <a:off x="5069480" y="4233057"/>
            <a:ext cx="535598" cy="464871"/>
          </a:xfrm>
          <a:prstGeom prst="rect">
            <a:avLst/>
          </a:prstGeom>
          <a:noFill/>
        </p:spPr>
        <p:txBody>
          <a:bodyPr wrap="square" rtlCol="0">
            <a:spAutoFit/>
          </a:bodyPr>
          <a:lstStyle/>
          <a:p>
            <a:pPr>
              <a:lnSpc>
                <a:spcPct val="150000"/>
              </a:lnSpc>
            </a:pPr>
            <a:r>
              <a:rPr lang="en-GB" dirty="0"/>
              <a:t>4 m</a:t>
            </a:r>
          </a:p>
        </p:txBody>
      </p:sp>
      <p:sp>
        <p:nvSpPr>
          <p:cNvPr id="48" name="TextBox 47">
            <a:extLst>
              <a:ext uri="{FF2B5EF4-FFF2-40B4-BE49-F238E27FC236}">
                <a16:creationId xmlns:a16="http://schemas.microsoft.com/office/drawing/2014/main" id="{F4CC8B54-6D83-5D3A-ACA8-50F6066A4593}"/>
              </a:ext>
            </a:extLst>
          </p:cNvPr>
          <p:cNvSpPr txBox="1"/>
          <p:nvPr/>
        </p:nvSpPr>
        <p:spPr>
          <a:xfrm>
            <a:off x="3919679" y="3409768"/>
            <a:ext cx="535598" cy="464871"/>
          </a:xfrm>
          <a:prstGeom prst="rect">
            <a:avLst/>
          </a:prstGeom>
          <a:noFill/>
        </p:spPr>
        <p:txBody>
          <a:bodyPr wrap="square" rtlCol="0">
            <a:spAutoFit/>
          </a:bodyPr>
          <a:lstStyle/>
          <a:p>
            <a:pPr>
              <a:lnSpc>
                <a:spcPct val="150000"/>
              </a:lnSpc>
            </a:pPr>
            <a:r>
              <a:rPr lang="en-GB" dirty="0"/>
              <a:t>3 m</a:t>
            </a:r>
          </a:p>
        </p:txBody>
      </p:sp>
      <p:sp>
        <p:nvSpPr>
          <p:cNvPr id="49" name="TextBox 48">
            <a:extLst>
              <a:ext uri="{FF2B5EF4-FFF2-40B4-BE49-F238E27FC236}">
                <a16:creationId xmlns:a16="http://schemas.microsoft.com/office/drawing/2014/main" id="{CD3325AA-6DDC-A84E-895D-90FBFE201EA9}"/>
              </a:ext>
            </a:extLst>
          </p:cNvPr>
          <p:cNvSpPr txBox="1"/>
          <p:nvPr/>
        </p:nvSpPr>
        <p:spPr>
          <a:xfrm>
            <a:off x="6328281" y="3734280"/>
            <a:ext cx="756792" cy="464871"/>
          </a:xfrm>
          <a:prstGeom prst="rect">
            <a:avLst/>
          </a:prstGeom>
          <a:noFill/>
        </p:spPr>
        <p:txBody>
          <a:bodyPr wrap="square" rtlCol="0">
            <a:spAutoFit/>
          </a:bodyPr>
          <a:lstStyle/>
          <a:p>
            <a:pPr>
              <a:lnSpc>
                <a:spcPct val="150000"/>
              </a:lnSpc>
            </a:pPr>
            <a:r>
              <a:rPr lang="en-GB" dirty="0"/>
              <a:t>1.5 m</a:t>
            </a:r>
          </a:p>
        </p:txBody>
      </p:sp>
      <p:cxnSp>
        <p:nvCxnSpPr>
          <p:cNvPr id="51" name="Straight Arrow Connector 50">
            <a:extLst>
              <a:ext uri="{FF2B5EF4-FFF2-40B4-BE49-F238E27FC236}">
                <a16:creationId xmlns:a16="http://schemas.microsoft.com/office/drawing/2014/main" id="{BCC09B3A-A90E-BD5F-5F25-AD623A94A0AE}"/>
              </a:ext>
            </a:extLst>
          </p:cNvPr>
          <p:cNvCxnSpPr/>
          <p:nvPr/>
        </p:nvCxnSpPr>
        <p:spPr>
          <a:xfrm flipV="1">
            <a:off x="5674652" y="3100225"/>
            <a:ext cx="0" cy="5699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C552CC8-A575-4760-E674-3DA66430C375}"/>
              </a:ext>
            </a:extLst>
          </p:cNvPr>
          <p:cNvCxnSpPr>
            <a:cxnSpLocks/>
          </p:cNvCxnSpPr>
          <p:nvPr/>
        </p:nvCxnSpPr>
        <p:spPr>
          <a:xfrm rot="5400000" flipV="1">
            <a:off x="5936745" y="3352918"/>
            <a:ext cx="0" cy="569909"/>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BD916A-13CA-E91B-2F95-A426B7EB4D08}"/>
              </a:ext>
            </a:extLst>
          </p:cNvPr>
          <p:cNvSpPr txBox="1"/>
          <p:nvPr/>
        </p:nvSpPr>
        <p:spPr>
          <a:xfrm>
            <a:off x="5616834" y="3040798"/>
            <a:ext cx="756792" cy="464871"/>
          </a:xfrm>
          <a:prstGeom prst="rect">
            <a:avLst/>
          </a:prstGeom>
          <a:noFill/>
        </p:spPr>
        <p:txBody>
          <a:bodyPr wrap="square" rtlCol="0">
            <a:spAutoFit/>
          </a:bodyPr>
          <a:lstStyle/>
          <a:p>
            <a:pPr>
              <a:lnSpc>
                <a:spcPct val="150000"/>
              </a:lnSpc>
            </a:pPr>
            <a:r>
              <a:rPr lang="en-GB" dirty="0">
                <a:solidFill>
                  <a:schemeClr val="accent1"/>
                </a:solidFill>
              </a:rPr>
              <a:t>1.5 m</a:t>
            </a:r>
          </a:p>
        </p:txBody>
      </p:sp>
      <p:sp>
        <p:nvSpPr>
          <p:cNvPr id="58" name="TextBox 57">
            <a:extLst>
              <a:ext uri="{FF2B5EF4-FFF2-40B4-BE49-F238E27FC236}">
                <a16:creationId xmlns:a16="http://schemas.microsoft.com/office/drawing/2014/main" id="{26AA79C0-DC72-893B-0669-EC7B4A44BE92}"/>
              </a:ext>
            </a:extLst>
          </p:cNvPr>
          <p:cNvSpPr txBox="1"/>
          <p:nvPr/>
        </p:nvSpPr>
        <p:spPr>
          <a:xfrm>
            <a:off x="5779173" y="3232954"/>
            <a:ext cx="756792" cy="464871"/>
          </a:xfrm>
          <a:prstGeom prst="rect">
            <a:avLst/>
          </a:prstGeom>
          <a:noFill/>
        </p:spPr>
        <p:txBody>
          <a:bodyPr wrap="square" rtlCol="0">
            <a:spAutoFit/>
          </a:bodyPr>
          <a:lstStyle/>
          <a:p>
            <a:pPr>
              <a:lnSpc>
                <a:spcPct val="150000"/>
              </a:lnSpc>
            </a:pPr>
            <a:r>
              <a:rPr lang="en-GB" dirty="0">
                <a:solidFill>
                  <a:schemeClr val="accent6"/>
                </a:solidFill>
              </a:rPr>
              <a:t>1.5 m</a:t>
            </a:r>
          </a:p>
        </p:txBody>
      </p:sp>
      <p:sp>
        <p:nvSpPr>
          <p:cNvPr id="59" name="TextBox 58">
            <a:extLst>
              <a:ext uri="{FF2B5EF4-FFF2-40B4-BE49-F238E27FC236}">
                <a16:creationId xmlns:a16="http://schemas.microsoft.com/office/drawing/2014/main" id="{745F715C-0C1F-0807-1C52-484E22479420}"/>
              </a:ext>
            </a:extLst>
          </p:cNvPr>
          <p:cNvSpPr txBox="1"/>
          <p:nvPr/>
        </p:nvSpPr>
        <p:spPr>
          <a:xfrm>
            <a:off x="4711502" y="2602569"/>
            <a:ext cx="740729" cy="464871"/>
          </a:xfrm>
          <a:prstGeom prst="rect">
            <a:avLst/>
          </a:prstGeom>
          <a:noFill/>
        </p:spPr>
        <p:txBody>
          <a:bodyPr wrap="square" rtlCol="0">
            <a:spAutoFit/>
          </a:bodyPr>
          <a:lstStyle/>
          <a:p>
            <a:pPr>
              <a:lnSpc>
                <a:spcPct val="150000"/>
              </a:lnSpc>
            </a:pPr>
            <a:r>
              <a:rPr lang="en-GB" dirty="0"/>
              <a:t>2.5 m</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3B84381-4644-1C94-1A20-916E5B6AB3F1}"/>
                  </a:ext>
                </a:extLst>
              </p:cNvPr>
              <p:cNvSpPr txBox="1"/>
              <p:nvPr/>
            </p:nvSpPr>
            <p:spPr>
              <a:xfrm>
                <a:off x="328233" y="5578291"/>
                <a:ext cx="4312791" cy="879664"/>
              </a:xfrm>
              <a:prstGeom prst="rect">
                <a:avLst/>
              </a:prstGeom>
              <a:noFill/>
            </p:spPr>
            <p:txBody>
              <a:bodyPr wrap="square" rtlCol="0">
                <a:spAutoFit/>
              </a:bodyPr>
              <a:lstStyle/>
              <a:p>
                <a:pPr>
                  <a:lnSpc>
                    <a:spcPct val="150000"/>
                  </a:lnSpc>
                </a:pPr>
                <a:r>
                  <a:rPr lang="en-GB" dirty="0">
                    <a:solidFill>
                      <a:srgbClr val="FE0000"/>
                    </a:solidFill>
                  </a:rPr>
                  <a:t>Perimeter </a:t>
                </a:r>
                <a14:m>
                  <m:oMath xmlns:m="http://schemas.openxmlformats.org/officeDocument/2006/math">
                    <m:r>
                      <a:rPr lang="en-GB" b="0" i="1" smtClean="0">
                        <a:solidFill>
                          <a:srgbClr val="FE0000"/>
                        </a:solidFill>
                        <a:latin typeface="Cambria Math" panose="02040503050406030204" pitchFamily="18" charset="0"/>
                      </a:rPr>
                      <m:t>=</m:t>
                    </m:r>
                  </m:oMath>
                </a14:m>
                <a:r>
                  <a:rPr lang="en-GB" dirty="0">
                    <a:solidFill>
                      <a:srgbClr val="FE0000"/>
                    </a:solidFill>
                  </a:rPr>
                  <a:t> 3 </a:t>
                </a:r>
                <a14:m>
                  <m:oMath xmlns:m="http://schemas.openxmlformats.org/officeDocument/2006/math">
                    <m:r>
                      <a:rPr lang="en-GB" b="0" i="1" smtClean="0">
                        <a:solidFill>
                          <a:srgbClr val="FE0000"/>
                        </a:solidFill>
                        <a:latin typeface="Cambria Math" panose="02040503050406030204" pitchFamily="18" charset="0"/>
                      </a:rPr>
                      <m:t>+</m:t>
                    </m:r>
                  </m:oMath>
                </a14:m>
                <a:r>
                  <a:rPr lang="en-GB" dirty="0">
                    <a:solidFill>
                      <a:srgbClr val="FE0000"/>
                    </a:solidFill>
                  </a:rPr>
                  <a:t> 2.5 </a:t>
                </a:r>
                <a14:m>
                  <m:oMath xmlns:m="http://schemas.openxmlformats.org/officeDocument/2006/math">
                    <m:r>
                      <a:rPr lang="en-GB" i="1">
                        <a:solidFill>
                          <a:srgbClr val="FE0000"/>
                        </a:solidFill>
                        <a:latin typeface="Cambria Math" panose="02040503050406030204" pitchFamily="18" charset="0"/>
                      </a:rPr>
                      <m:t>+</m:t>
                    </m:r>
                  </m:oMath>
                </a14:m>
                <a:r>
                  <a:rPr lang="en-GB" dirty="0">
                    <a:solidFill>
                      <a:srgbClr val="FE0000"/>
                    </a:solidFill>
                  </a:rPr>
                  <a:t> 1.5 </a:t>
                </a:r>
                <a14:m>
                  <m:oMath xmlns:m="http://schemas.openxmlformats.org/officeDocument/2006/math">
                    <m:r>
                      <a:rPr lang="en-GB" i="1">
                        <a:solidFill>
                          <a:srgbClr val="FE0000"/>
                        </a:solidFill>
                        <a:latin typeface="Cambria Math" panose="02040503050406030204" pitchFamily="18" charset="0"/>
                      </a:rPr>
                      <m:t>+</m:t>
                    </m:r>
                  </m:oMath>
                </a14:m>
                <a:r>
                  <a:rPr lang="en-GB" dirty="0">
                    <a:solidFill>
                      <a:srgbClr val="FE0000"/>
                    </a:solidFill>
                  </a:rPr>
                  <a:t> 1.5 </a:t>
                </a:r>
                <a14:m>
                  <m:oMath xmlns:m="http://schemas.openxmlformats.org/officeDocument/2006/math">
                    <m:r>
                      <a:rPr lang="en-GB" i="1">
                        <a:solidFill>
                          <a:srgbClr val="FE0000"/>
                        </a:solidFill>
                        <a:latin typeface="Cambria Math" panose="02040503050406030204" pitchFamily="18" charset="0"/>
                      </a:rPr>
                      <m:t>+</m:t>
                    </m:r>
                  </m:oMath>
                </a14:m>
                <a:r>
                  <a:rPr lang="en-GB" dirty="0">
                    <a:solidFill>
                      <a:srgbClr val="FE0000"/>
                    </a:solidFill>
                  </a:rPr>
                  <a:t> 1.5 </a:t>
                </a:r>
                <a14:m>
                  <m:oMath xmlns:m="http://schemas.openxmlformats.org/officeDocument/2006/math">
                    <m:r>
                      <a:rPr lang="en-GB" i="1">
                        <a:solidFill>
                          <a:srgbClr val="FE0000"/>
                        </a:solidFill>
                        <a:latin typeface="Cambria Math" panose="02040503050406030204" pitchFamily="18" charset="0"/>
                      </a:rPr>
                      <m:t>+</m:t>
                    </m:r>
                  </m:oMath>
                </a14:m>
                <a:r>
                  <a:rPr lang="en-GB" dirty="0">
                    <a:solidFill>
                      <a:srgbClr val="FE0000"/>
                    </a:solidFill>
                  </a:rPr>
                  <a:t> 4 </a:t>
                </a:r>
              </a:p>
              <a:p>
                <a:pPr>
                  <a:lnSpc>
                    <a:spcPct val="150000"/>
                  </a:lnSpc>
                </a:pPr>
                <a:r>
                  <a:rPr lang="en-GB" dirty="0">
                    <a:solidFill>
                      <a:srgbClr val="FE0000"/>
                    </a:solidFill>
                  </a:rPr>
                  <a:t>                   </a:t>
                </a:r>
                <a14:m>
                  <m:oMath xmlns:m="http://schemas.openxmlformats.org/officeDocument/2006/math">
                    <m:r>
                      <a:rPr lang="en-GB" b="0" i="1" smtClean="0">
                        <a:solidFill>
                          <a:srgbClr val="FE0000"/>
                        </a:solidFill>
                        <a:latin typeface="Cambria Math" panose="02040503050406030204" pitchFamily="18" charset="0"/>
                      </a:rPr>
                      <m:t>=</m:t>
                    </m:r>
                  </m:oMath>
                </a14:m>
                <a:r>
                  <a:rPr lang="en-GB" dirty="0">
                    <a:solidFill>
                      <a:srgbClr val="FE0000"/>
                    </a:solidFill>
                  </a:rPr>
                  <a:t> 1.5 m </a:t>
                </a:r>
              </a:p>
            </p:txBody>
          </p:sp>
        </mc:Choice>
        <mc:Fallback xmlns="">
          <p:sp>
            <p:nvSpPr>
              <p:cNvPr id="60" name="TextBox 59">
                <a:extLst>
                  <a:ext uri="{FF2B5EF4-FFF2-40B4-BE49-F238E27FC236}">
                    <a16:creationId xmlns:a16="http://schemas.microsoft.com/office/drawing/2014/main" id="{C3B84381-4644-1C94-1A20-916E5B6AB3F1}"/>
                  </a:ext>
                </a:extLst>
              </p:cNvPr>
              <p:cNvSpPr txBox="1">
                <a:spLocks noRot="1" noChangeAspect="1" noMove="1" noResize="1" noEditPoints="1" noAdjustHandles="1" noChangeArrowheads="1" noChangeShapeType="1" noTextEdit="1"/>
              </p:cNvSpPr>
              <p:nvPr/>
            </p:nvSpPr>
            <p:spPr>
              <a:xfrm>
                <a:off x="328233" y="5578291"/>
                <a:ext cx="4312791" cy="879664"/>
              </a:xfrm>
              <a:prstGeom prst="rect">
                <a:avLst/>
              </a:prstGeom>
              <a:blipFill>
                <a:blip r:embed="rId12"/>
                <a:stretch>
                  <a:fillRect l="-1273"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046C197-C658-FD17-E782-94AB2A20E89B}"/>
                  </a:ext>
                </a:extLst>
              </p:cNvPr>
              <p:cNvSpPr txBox="1"/>
              <p:nvPr/>
            </p:nvSpPr>
            <p:spPr>
              <a:xfrm>
                <a:off x="7385276" y="2769315"/>
                <a:ext cx="6395974" cy="1711366"/>
              </a:xfrm>
              <a:prstGeom prst="rect">
                <a:avLst/>
              </a:prstGeom>
              <a:noFill/>
            </p:spPr>
            <p:txBody>
              <a:bodyPr wrap="square" rtlCol="0">
                <a:spAutoFit/>
              </a:bodyPr>
              <a:lstStyle/>
              <a:p>
                <a:pPr>
                  <a:lnSpc>
                    <a:spcPct val="150000"/>
                  </a:lnSpc>
                </a:pPr>
                <a:r>
                  <a:rPr lang="en-GB" dirty="0">
                    <a:solidFill>
                      <a:srgbClr val="FF0000"/>
                    </a:solidFill>
                  </a:rPr>
                  <a:t>Alternate method:</a:t>
                </a:r>
              </a:p>
              <a:p>
                <a:pPr>
                  <a:lnSpc>
                    <a:spcPct val="150000"/>
                  </a:lnSpc>
                </a:pPr>
                <a:r>
                  <a:rPr lang="en-GB" dirty="0">
                    <a:solidFill>
                      <a:srgbClr val="FF0000"/>
                    </a:solidFill>
                  </a:rPr>
                  <a:t>Double 3 m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6 m</a:t>
                </a:r>
              </a:p>
              <a:p>
                <a:pPr>
                  <a:lnSpc>
                    <a:spcPct val="150000"/>
                  </a:lnSpc>
                </a:pPr>
                <a:r>
                  <a:rPr lang="en-GB" dirty="0">
                    <a:solidFill>
                      <a:srgbClr val="FF0000"/>
                    </a:solidFill>
                  </a:rPr>
                  <a:t>Double 4 m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8 m</a:t>
                </a:r>
              </a:p>
              <a:p>
                <a:pPr>
                  <a:lnSpc>
                    <a:spcPct val="150000"/>
                  </a:lnSpc>
                </a:pPr>
                <a:r>
                  <a:rPr lang="en-GB" dirty="0">
                    <a:solidFill>
                      <a:srgbClr val="FF0000"/>
                    </a:solidFill>
                  </a:rPr>
                  <a:t>6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8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14 m </a:t>
                </a:r>
              </a:p>
            </p:txBody>
          </p:sp>
        </mc:Choice>
        <mc:Fallback xmlns="">
          <p:sp>
            <p:nvSpPr>
              <p:cNvPr id="61" name="TextBox 60">
                <a:extLst>
                  <a:ext uri="{FF2B5EF4-FFF2-40B4-BE49-F238E27FC236}">
                    <a16:creationId xmlns:a16="http://schemas.microsoft.com/office/drawing/2014/main" id="{9046C197-C658-FD17-E782-94AB2A20E89B}"/>
                  </a:ext>
                </a:extLst>
              </p:cNvPr>
              <p:cNvSpPr txBox="1">
                <a:spLocks noRot="1" noChangeAspect="1" noMove="1" noResize="1" noEditPoints="1" noAdjustHandles="1" noChangeArrowheads="1" noChangeShapeType="1" noTextEdit="1"/>
              </p:cNvSpPr>
              <p:nvPr/>
            </p:nvSpPr>
            <p:spPr>
              <a:xfrm>
                <a:off x="7385276" y="2769315"/>
                <a:ext cx="6395974" cy="1711366"/>
              </a:xfrm>
              <a:prstGeom prst="rect">
                <a:avLst/>
              </a:prstGeom>
              <a:blipFill>
                <a:blip r:embed="rId13"/>
                <a:stretch>
                  <a:fillRect l="-762" b="-4626"/>
                </a:stretch>
              </a:blipFill>
            </p:spPr>
            <p:txBody>
              <a:bodyPr/>
              <a:lstStyle/>
              <a:p>
                <a:r>
                  <a:rPr lang="en-GB">
                    <a:noFill/>
                  </a:rPr>
                  <a:t> </a:t>
                </a:r>
              </a:p>
            </p:txBody>
          </p:sp>
        </mc:Fallback>
      </mc:AlternateContent>
    </p:spTree>
    <p:extLst>
      <p:ext uri="{BB962C8B-B14F-4D97-AF65-F5344CB8AC3E}">
        <p14:creationId xmlns:p14="http://schemas.microsoft.com/office/powerpoint/2010/main" val="631084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241404" y="2167914"/>
            <a:ext cx="7181976" cy="2980556"/>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Here we address the misconception that when finding the perimeter of a compound shape you just add the lengths that are given.</a:t>
            </a:r>
          </a:p>
          <a:p>
            <a:pPr algn="ctr"/>
            <a:endParaRPr lang="en-GB" dirty="0">
              <a:solidFill>
                <a:srgbClr val="009242"/>
              </a:solidFill>
            </a:endParaRPr>
          </a:p>
          <a:p>
            <a:pPr algn="ctr"/>
            <a:r>
              <a:rPr lang="en-GB" dirty="0">
                <a:solidFill>
                  <a:srgbClr val="009242"/>
                </a:solidFill>
              </a:rPr>
              <a:t>This question also lends itself to exploring different methods. </a:t>
            </a:r>
          </a:p>
          <a:p>
            <a:pPr algn="ctr"/>
            <a:r>
              <a:rPr lang="en-GB" dirty="0">
                <a:solidFill>
                  <a:srgbClr val="009242"/>
                </a:solidFill>
              </a:rPr>
              <a:t>Rather than finding all the lengths and having to add decimals, children could simply double 4 m and double 3 m and add them together.</a:t>
            </a:r>
          </a:p>
        </p:txBody>
      </p:sp>
      <p:sp>
        <p:nvSpPr>
          <p:cNvPr id="2" name="TextBox 1">
            <a:extLst>
              <a:ext uri="{FF2B5EF4-FFF2-40B4-BE49-F238E27FC236}">
                <a16:creationId xmlns:a16="http://schemas.microsoft.com/office/drawing/2014/main" id="{37B7B589-E00B-E491-3F32-9A549B78F720}"/>
              </a:ext>
            </a:extLst>
          </p:cNvPr>
          <p:cNvSpPr txBox="1"/>
          <p:nvPr/>
        </p:nvSpPr>
        <p:spPr>
          <a:xfrm>
            <a:off x="291861"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5" name="Picture 4" descr="A red and white hat&#10;&#10;Description automatically generated">
            <a:extLst>
              <a:ext uri="{FF2B5EF4-FFF2-40B4-BE49-F238E27FC236}">
                <a16:creationId xmlns:a16="http://schemas.microsoft.com/office/drawing/2014/main" id="{8E867CD2-F708-5603-7D53-CC931E29DF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6" name="Picture 5" descr="A green and red holly leaves&#10;&#10;Description automatically generated">
            <a:extLst>
              <a:ext uri="{FF2B5EF4-FFF2-40B4-BE49-F238E27FC236}">
                <a16:creationId xmlns:a16="http://schemas.microsoft.com/office/drawing/2014/main" id="{D9CF61FC-FB51-0E45-DF9A-9A6E299E6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11892" y="220188"/>
            <a:ext cx="528871" cy="388342"/>
          </a:xfrm>
          <a:prstGeom prst="rect">
            <a:avLst/>
          </a:prstGeom>
        </p:spPr>
      </p:pic>
    </p:spTree>
    <p:extLst>
      <p:ext uri="{BB962C8B-B14F-4D97-AF65-F5344CB8AC3E}">
        <p14:creationId xmlns:p14="http://schemas.microsoft.com/office/powerpoint/2010/main" val="79548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85076"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17252"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7" y="746755"/>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 Christmas presents have a mean mass of 1.3 kg.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delivers a present with mass 0.4 kg to </a:t>
            </a:r>
            <a:r>
              <a:rPr lang="en-GB" kern="100" dirty="0">
                <a:latin typeface="Calibri" panose="020F0502020204030204" pitchFamily="34" charset="0"/>
                <a:ea typeface="Calibri" panose="020F0502020204030204" pitchFamily="34" charset="0"/>
                <a:cs typeface="Times New Roman" panose="02020603050405020304" pitchFamily="18" charset="0"/>
              </a:rPr>
              <a:t>Jack.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also delivers a present of mass 1.6 kg to Sam.</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total mass of the presents left? </a:t>
            </a:r>
          </a:p>
        </p:txBody>
      </p:sp>
    </p:spTree>
    <p:extLst>
      <p:ext uri="{BB962C8B-B14F-4D97-AF65-F5344CB8AC3E}">
        <p14:creationId xmlns:p14="http://schemas.microsoft.com/office/powerpoint/2010/main" val="1806603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7" name="Rectangle 6">
            <a:extLst>
              <a:ext uri="{FF2B5EF4-FFF2-40B4-BE49-F238E27FC236}">
                <a16:creationId xmlns:a16="http://schemas.microsoft.com/office/drawing/2014/main" id="{A6C6A167-C79F-2941-F176-57651EBF3C5B}"/>
              </a:ext>
            </a:extLst>
          </p:cNvPr>
          <p:cNvSpPr/>
          <p:nvPr/>
        </p:nvSpPr>
        <p:spPr>
          <a:xfrm>
            <a:off x="1468480"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EB4413-72FE-0A6E-B028-37F9D8900B52}"/>
              </a:ext>
            </a:extLst>
          </p:cNvPr>
          <p:cNvSpPr/>
          <p:nvPr/>
        </p:nvSpPr>
        <p:spPr>
          <a:xfrm>
            <a:off x="2473964"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11CD5B-A354-DE1B-4A65-CE0826964296}"/>
              </a:ext>
            </a:extLst>
          </p:cNvPr>
          <p:cNvSpPr/>
          <p:nvPr/>
        </p:nvSpPr>
        <p:spPr>
          <a:xfrm>
            <a:off x="3479448"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699C4A7-F014-1482-F911-E702A66DFD47}"/>
              </a:ext>
            </a:extLst>
          </p:cNvPr>
          <p:cNvSpPr/>
          <p:nvPr/>
        </p:nvSpPr>
        <p:spPr>
          <a:xfrm>
            <a:off x="4484932"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85C54DC-B3E0-510C-23C6-16001E993FE1}"/>
              </a:ext>
            </a:extLst>
          </p:cNvPr>
          <p:cNvSpPr/>
          <p:nvPr/>
        </p:nvSpPr>
        <p:spPr>
          <a:xfrm>
            <a:off x="5490416"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E413CDF-6291-8766-00B5-8953364B4A6F}"/>
              </a:ext>
            </a:extLst>
          </p:cNvPr>
          <p:cNvSpPr/>
          <p:nvPr/>
        </p:nvSpPr>
        <p:spPr>
          <a:xfrm>
            <a:off x="6495900" y="3484086"/>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1F23875-2C60-1D20-C695-CB5E1DB4F456}"/>
              </a:ext>
            </a:extLst>
          </p:cNvPr>
          <p:cNvSpPr/>
          <p:nvPr/>
        </p:nvSpPr>
        <p:spPr>
          <a:xfrm>
            <a:off x="7501381"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FFE7F58-C165-8F44-6984-6D26D3A8181C}"/>
              </a:ext>
            </a:extLst>
          </p:cNvPr>
          <p:cNvSpPr/>
          <p:nvPr/>
        </p:nvSpPr>
        <p:spPr>
          <a:xfrm>
            <a:off x="469529"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5382D0E-5DA6-F37A-843A-2D7D749B456F}"/>
                  </a:ext>
                </a:extLst>
              </p:cNvPr>
              <p:cNvSpPr txBox="1"/>
              <p:nvPr/>
            </p:nvSpPr>
            <p:spPr>
              <a:xfrm>
                <a:off x="1732147" y="5193267"/>
                <a:ext cx="2901996" cy="369332"/>
              </a:xfrm>
              <a:prstGeom prst="rect">
                <a:avLst/>
              </a:prstGeom>
              <a:noFill/>
            </p:spPr>
            <p:txBody>
              <a:bodyPr wrap="square" rtlCol="0">
                <a:spAutoFit/>
              </a:bodyPr>
              <a:lstStyle/>
              <a:p>
                <a:pPr algn="ctr"/>
                <a:r>
                  <a:rPr lang="en-GB" dirty="0">
                    <a:solidFill>
                      <a:srgbClr val="FF0000"/>
                    </a:solidFill>
                  </a:rPr>
                  <a:t>Mean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1.3 kg</a:t>
                </a:r>
              </a:p>
            </p:txBody>
          </p:sp>
        </mc:Choice>
        <mc:Fallback>
          <p:sp>
            <p:nvSpPr>
              <p:cNvPr id="16" name="TextBox 15">
                <a:extLst>
                  <a:ext uri="{FF2B5EF4-FFF2-40B4-BE49-F238E27FC236}">
                    <a16:creationId xmlns:a16="http://schemas.microsoft.com/office/drawing/2014/main" id="{45382D0E-5DA6-F37A-843A-2D7D749B456F}"/>
                  </a:ext>
                </a:extLst>
              </p:cNvPr>
              <p:cNvSpPr txBox="1">
                <a:spLocks noRot="1" noChangeAspect="1" noMove="1" noResize="1" noEditPoints="1" noAdjustHandles="1" noChangeArrowheads="1" noChangeShapeType="1" noTextEdit="1"/>
              </p:cNvSpPr>
              <p:nvPr/>
            </p:nvSpPr>
            <p:spPr>
              <a:xfrm>
                <a:off x="1732147" y="5193267"/>
                <a:ext cx="2901996" cy="369332"/>
              </a:xfrm>
              <a:prstGeom prst="rect">
                <a:avLst/>
              </a:prstGeom>
              <a:blipFill>
                <a:blip r:embed="rId4"/>
                <a:stretch>
                  <a:fillRect t="-10000" b="-26667"/>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C7A4B9F-6193-CDD1-7B84-382EFF0F607B}"/>
              </a:ext>
            </a:extLst>
          </p:cNvPr>
          <p:cNvSpPr txBox="1"/>
          <p:nvPr/>
        </p:nvSpPr>
        <p:spPr>
          <a:xfrm>
            <a:off x="467436" y="3732126"/>
            <a:ext cx="849575" cy="400110"/>
          </a:xfrm>
          <a:prstGeom prst="rect">
            <a:avLst/>
          </a:prstGeom>
          <a:noFill/>
        </p:spPr>
        <p:txBody>
          <a:bodyPr wrap="square" rtlCol="0">
            <a:spAutoFit/>
          </a:bodyPr>
          <a:lstStyle/>
          <a:p>
            <a:pPr algn="ctr"/>
            <a:r>
              <a:rPr lang="en-GB" sz="2000" dirty="0">
                <a:solidFill>
                  <a:srgbClr val="FF0000"/>
                </a:solidFill>
              </a:rPr>
              <a:t>0.4 kg</a:t>
            </a:r>
          </a:p>
        </p:txBody>
      </p:sp>
      <p:sp>
        <p:nvSpPr>
          <p:cNvPr id="17" name="TextBox 16">
            <a:extLst>
              <a:ext uri="{FF2B5EF4-FFF2-40B4-BE49-F238E27FC236}">
                <a16:creationId xmlns:a16="http://schemas.microsoft.com/office/drawing/2014/main" id="{B016C6AD-1B30-EF1D-1EB8-D030CE4FD3CB}"/>
              </a:ext>
            </a:extLst>
          </p:cNvPr>
          <p:cNvSpPr txBox="1"/>
          <p:nvPr/>
        </p:nvSpPr>
        <p:spPr>
          <a:xfrm>
            <a:off x="1461464" y="3732126"/>
            <a:ext cx="849575" cy="400110"/>
          </a:xfrm>
          <a:prstGeom prst="rect">
            <a:avLst/>
          </a:prstGeom>
          <a:noFill/>
        </p:spPr>
        <p:txBody>
          <a:bodyPr wrap="square" rtlCol="0">
            <a:spAutoFit/>
          </a:bodyPr>
          <a:lstStyle/>
          <a:p>
            <a:pPr algn="ctr"/>
            <a:r>
              <a:rPr lang="en-GB" sz="2000" dirty="0">
                <a:solidFill>
                  <a:srgbClr val="FF0000"/>
                </a:solidFill>
              </a:rPr>
              <a:t>1.6 kg</a:t>
            </a:r>
          </a:p>
        </p:txBody>
      </p:sp>
      <p:sp>
        <p:nvSpPr>
          <p:cNvPr id="18" name="TextBox 17">
            <a:extLst>
              <a:ext uri="{FF2B5EF4-FFF2-40B4-BE49-F238E27FC236}">
                <a16:creationId xmlns:a16="http://schemas.microsoft.com/office/drawing/2014/main" id="{E1FD53AF-5410-4E93-DFD4-FBB1FCC2FD25}"/>
              </a:ext>
            </a:extLst>
          </p:cNvPr>
          <p:cNvSpPr txBox="1"/>
          <p:nvPr/>
        </p:nvSpPr>
        <p:spPr>
          <a:xfrm>
            <a:off x="465343" y="3107932"/>
            <a:ext cx="849575" cy="400110"/>
          </a:xfrm>
          <a:prstGeom prst="rect">
            <a:avLst/>
          </a:prstGeom>
          <a:noFill/>
        </p:spPr>
        <p:txBody>
          <a:bodyPr wrap="square" rtlCol="0">
            <a:spAutoFit/>
          </a:bodyPr>
          <a:lstStyle/>
          <a:p>
            <a:pPr algn="ctr"/>
            <a:r>
              <a:rPr lang="en-GB" sz="2000" dirty="0">
                <a:solidFill>
                  <a:srgbClr val="FF0000"/>
                </a:solidFill>
              </a:rPr>
              <a:t>Jack</a:t>
            </a:r>
          </a:p>
        </p:txBody>
      </p:sp>
      <p:sp>
        <p:nvSpPr>
          <p:cNvPr id="19" name="TextBox 18">
            <a:extLst>
              <a:ext uri="{FF2B5EF4-FFF2-40B4-BE49-F238E27FC236}">
                <a16:creationId xmlns:a16="http://schemas.microsoft.com/office/drawing/2014/main" id="{BA056C61-4B44-B23C-C7C1-EA45A0C415DA}"/>
              </a:ext>
            </a:extLst>
          </p:cNvPr>
          <p:cNvSpPr txBox="1"/>
          <p:nvPr/>
        </p:nvSpPr>
        <p:spPr>
          <a:xfrm>
            <a:off x="1460250" y="3107932"/>
            <a:ext cx="849575" cy="400110"/>
          </a:xfrm>
          <a:prstGeom prst="rect">
            <a:avLst/>
          </a:prstGeom>
          <a:noFill/>
        </p:spPr>
        <p:txBody>
          <a:bodyPr wrap="square" rtlCol="0">
            <a:spAutoFit/>
          </a:bodyPr>
          <a:lstStyle/>
          <a:p>
            <a:pPr algn="ctr"/>
            <a:r>
              <a:rPr lang="en-GB" sz="2000" dirty="0">
                <a:solidFill>
                  <a:srgbClr val="FF0000"/>
                </a:solidFill>
              </a:rPr>
              <a:t>Sam</a:t>
            </a:r>
          </a:p>
        </p:txBody>
      </p:sp>
      <p:sp>
        <p:nvSpPr>
          <p:cNvPr id="20" name="Left Brace 19">
            <a:extLst>
              <a:ext uri="{FF2B5EF4-FFF2-40B4-BE49-F238E27FC236}">
                <a16:creationId xmlns:a16="http://schemas.microsoft.com/office/drawing/2014/main" id="{8B441099-486B-441B-75BB-CA3EF1E9A3B7}"/>
              </a:ext>
            </a:extLst>
          </p:cNvPr>
          <p:cNvSpPr/>
          <p:nvPr/>
        </p:nvSpPr>
        <p:spPr>
          <a:xfrm rot="16200000">
            <a:off x="5259202" y="1711871"/>
            <a:ext cx="302333" cy="5872807"/>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A14D4C4-9514-D018-56E3-B98020BD460C}"/>
                  </a:ext>
                </a:extLst>
              </p:cNvPr>
              <p:cNvSpPr txBox="1"/>
              <p:nvPr/>
            </p:nvSpPr>
            <p:spPr>
              <a:xfrm>
                <a:off x="1859843" y="5623348"/>
                <a:ext cx="2377188" cy="369332"/>
              </a:xfrm>
              <a:prstGeom prst="rect">
                <a:avLst/>
              </a:prstGeom>
              <a:noFill/>
            </p:spPr>
            <p:txBody>
              <a:bodyPr wrap="square" rtlCol="0">
                <a:spAutoFit/>
              </a:bodyPr>
              <a:lstStyle/>
              <a:p>
                <a:pPr algn="ctr"/>
                <a:r>
                  <a:rPr lang="en-GB" dirty="0">
                    <a:solidFill>
                      <a:srgbClr val="FF0000"/>
                    </a:solidFill>
                  </a:rPr>
                  <a:t>1.3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10.4 </a:t>
                </a:r>
              </a:p>
            </p:txBody>
          </p:sp>
        </mc:Choice>
        <mc:Fallback>
          <p:sp>
            <p:nvSpPr>
              <p:cNvPr id="21" name="TextBox 20">
                <a:extLst>
                  <a:ext uri="{FF2B5EF4-FFF2-40B4-BE49-F238E27FC236}">
                    <a16:creationId xmlns:a16="http://schemas.microsoft.com/office/drawing/2014/main" id="{6A14D4C4-9514-D018-56E3-B98020BD460C}"/>
                  </a:ext>
                </a:extLst>
              </p:cNvPr>
              <p:cNvSpPr txBox="1">
                <a:spLocks noRot="1" noChangeAspect="1" noMove="1" noResize="1" noEditPoints="1" noAdjustHandles="1" noChangeArrowheads="1" noChangeShapeType="1" noTextEdit="1"/>
              </p:cNvSpPr>
              <p:nvPr/>
            </p:nvSpPr>
            <p:spPr>
              <a:xfrm>
                <a:off x="1859843" y="5623348"/>
                <a:ext cx="2377188" cy="369332"/>
              </a:xfrm>
              <a:prstGeom prst="rect">
                <a:avLst/>
              </a:prstGeom>
              <a:blipFill>
                <a:blip r:embed="rId5"/>
                <a:stretch>
                  <a:fillRect t="-8197" b="-24590"/>
                </a:stretch>
              </a:blipFill>
            </p:spPr>
            <p:txBody>
              <a:bodyPr/>
              <a:lstStyle/>
              <a:p>
                <a:r>
                  <a:rPr lang="en-GB">
                    <a:noFill/>
                  </a:rPr>
                  <a:t> </a:t>
                </a:r>
              </a:p>
            </p:txBody>
          </p:sp>
        </mc:Fallback>
      </mc:AlternateContent>
      <p:sp>
        <p:nvSpPr>
          <p:cNvPr id="23" name="Left Brace 22">
            <a:extLst>
              <a:ext uri="{FF2B5EF4-FFF2-40B4-BE49-F238E27FC236}">
                <a16:creationId xmlns:a16="http://schemas.microsoft.com/office/drawing/2014/main" id="{79BE817C-CFD1-7F11-2DA9-3C4DFCDF5CB5}"/>
              </a:ext>
            </a:extLst>
          </p:cNvPr>
          <p:cNvSpPr/>
          <p:nvPr/>
        </p:nvSpPr>
        <p:spPr>
          <a:xfrm rot="5400000">
            <a:off x="4237363" y="-848003"/>
            <a:ext cx="302333" cy="7851066"/>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D1F329F3-A7FA-0A9E-6D50-2401EC5D6A30}"/>
              </a:ext>
            </a:extLst>
          </p:cNvPr>
          <p:cNvSpPr txBox="1"/>
          <p:nvPr/>
        </p:nvSpPr>
        <p:spPr>
          <a:xfrm>
            <a:off x="3199935" y="2576389"/>
            <a:ext cx="2377188" cy="369332"/>
          </a:xfrm>
          <a:prstGeom prst="rect">
            <a:avLst/>
          </a:prstGeom>
          <a:noFill/>
        </p:spPr>
        <p:txBody>
          <a:bodyPr wrap="square" rtlCol="0">
            <a:spAutoFit/>
          </a:bodyPr>
          <a:lstStyle/>
          <a:p>
            <a:pPr algn="ctr"/>
            <a:r>
              <a:rPr lang="en-GB" dirty="0">
                <a:solidFill>
                  <a:srgbClr val="FF0000"/>
                </a:solidFill>
              </a:rPr>
              <a:t>10.4 kg </a:t>
            </a:r>
          </a:p>
        </p:txBody>
      </p:sp>
      <p:sp>
        <p:nvSpPr>
          <p:cNvPr id="25" name="TextBox 24">
            <a:extLst>
              <a:ext uri="{FF2B5EF4-FFF2-40B4-BE49-F238E27FC236}">
                <a16:creationId xmlns:a16="http://schemas.microsoft.com/office/drawing/2014/main" id="{F0FE3340-240E-F7D8-C080-B649ECB4F691}"/>
              </a:ext>
            </a:extLst>
          </p:cNvPr>
          <p:cNvSpPr txBox="1"/>
          <p:nvPr/>
        </p:nvSpPr>
        <p:spPr>
          <a:xfrm>
            <a:off x="4229112" y="4796828"/>
            <a:ext cx="2377188" cy="369332"/>
          </a:xfrm>
          <a:prstGeom prst="rect">
            <a:avLst/>
          </a:prstGeom>
          <a:noFill/>
        </p:spPr>
        <p:txBody>
          <a:bodyPr wrap="square" rtlCol="0">
            <a:spAutoFit/>
          </a:bodyPr>
          <a:lstStyle/>
          <a:p>
            <a:pPr algn="ctr"/>
            <a:r>
              <a:rPr lang="en-GB" dirty="0">
                <a:solidFill>
                  <a:srgbClr val="FF0000"/>
                </a:solidFill>
              </a:rPr>
              <a:t>8.4 kg</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B9FD1C-84C3-7F07-2216-CED4EAC3209F}"/>
                  </a:ext>
                </a:extLst>
              </p:cNvPr>
              <p:cNvSpPr txBox="1"/>
              <p:nvPr/>
            </p:nvSpPr>
            <p:spPr>
              <a:xfrm>
                <a:off x="487195" y="6053429"/>
                <a:ext cx="3719054" cy="369332"/>
              </a:xfrm>
              <a:prstGeom prst="rect">
                <a:avLst/>
              </a:prstGeom>
              <a:noFill/>
            </p:spPr>
            <p:txBody>
              <a:bodyPr wrap="square" rtlCol="0">
                <a:spAutoFit/>
              </a:bodyPr>
              <a:lstStyle/>
              <a:p>
                <a:pPr algn="ctr"/>
                <a:r>
                  <a:rPr lang="en-GB" dirty="0">
                    <a:solidFill>
                      <a:srgbClr val="FF0000"/>
                    </a:solidFill>
                  </a:rPr>
                  <a:t>Total mass of all presents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10.4 kg</a:t>
                </a:r>
              </a:p>
            </p:txBody>
          </p:sp>
        </mc:Choice>
        <mc:Fallback xmlns="">
          <p:sp>
            <p:nvSpPr>
              <p:cNvPr id="26" name="TextBox 25">
                <a:extLst>
                  <a:ext uri="{FF2B5EF4-FFF2-40B4-BE49-F238E27FC236}">
                    <a16:creationId xmlns:a16="http://schemas.microsoft.com/office/drawing/2014/main" id="{8CB9FD1C-84C3-7F07-2216-CED4EAC3209F}"/>
                  </a:ext>
                </a:extLst>
              </p:cNvPr>
              <p:cNvSpPr txBox="1">
                <a:spLocks noRot="1" noChangeAspect="1" noMove="1" noResize="1" noEditPoints="1" noAdjustHandles="1" noChangeArrowheads="1" noChangeShapeType="1" noTextEdit="1"/>
              </p:cNvSpPr>
              <p:nvPr/>
            </p:nvSpPr>
            <p:spPr>
              <a:xfrm>
                <a:off x="487195" y="6053429"/>
                <a:ext cx="3719054" cy="369332"/>
              </a:xfrm>
              <a:prstGeom prst="rect">
                <a:avLst/>
              </a:prstGeom>
              <a:blipFill>
                <a:blip r:embed="rId7"/>
                <a:stretch>
                  <a:fillRect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823074FD-0728-E58D-F95B-F2E04E7AE045}"/>
                  </a:ext>
                </a:extLst>
              </p:cNvPr>
              <p:cNvSpPr txBox="1"/>
              <p:nvPr/>
            </p:nvSpPr>
            <p:spPr>
              <a:xfrm>
                <a:off x="5772485" y="5623348"/>
                <a:ext cx="2708348" cy="369332"/>
              </a:xfrm>
              <a:prstGeom prst="rect">
                <a:avLst/>
              </a:prstGeom>
              <a:noFill/>
            </p:spPr>
            <p:txBody>
              <a:bodyPr wrap="square" rtlCol="0">
                <a:spAutoFit/>
              </a:bodyPr>
              <a:lstStyle/>
              <a:p>
                <a:pPr algn="ctr"/>
                <a:r>
                  <a:rPr lang="en-GB" dirty="0">
                    <a:solidFill>
                      <a:srgbClr val="FF0000"/>
                    </a:solidFill>
                  </a:rPr>
                  <a:t>10.4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(0.4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1.6)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8.4</a:t>
                </a:r>
              </a:p>
            </p:txBody>
          </p:sp>
        </mc:Choice>
        <mc:Fallback>
          <p:sp>
            <p:nvSpPr>
              <p:cNvPr id="28" name="TextBox 27">
                <a:extLst>
                  <a:ext uri="{FF2B5EF4-FFF2-40B4-BE49-F238E27FC236}">
                    <a16:creationId xmlns:a16="http://schemas.microsoft.com/office/drawing/2014/main" id="{823074FD-0728-E58D-F95B-F2E04E7AE045}"/>
                  </a:ext>
                </a:extLst>
              </p:cNvPr>
              <p:cNvSpPr txBox="1">
                <a:spLocks noRot="1" noChangeAspect="1" noMove="1" noResize="1" noEditPoints="1" noAdjustHandles="1" noChangeArrowheads="1" noChangeShapeType="1" noTextEdit="1"/>
              </p:cNvSpPr>
              <p:nvPr/>
            </p:nvSpPr>
            <p:spPr>
              <a:xfrm>
                <a:off x="5772485" y="5623348"/>
                <a:ext cx="2708348" cy="369332"/>
              </a:xfrm>
              <a:prstGeom prst="rect">
                <a:avLst/>
              </a:prstGeom>
              <a:blipFill>
                <a:blip r:embed="rId8"/>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3D7F8EE-1A48-4F78-0F99-7C2E157A523F}"/>
                  </a:ext>
                </a:extLst>
              </p:cNvPr>
              <p:cNvSpPr txBox="1"/>
              <p:nvPr/>
            </p:nvSpPr>
            <p:spPr>
              <a:xfrm>
                <a:off x="4668421" y="6053429"/>
                <a:ext cx="4101099" cy="369332"/>
              </a:xfrm>
              <a:prstGeom prst="rect">
                <a:avLst/>
              </a:prstGeom>
              <a:noFill/>
            </p:spPr>
            <p:txBody>
              <a:bodyPr wrap="square" rtlCol="0">
                <a:spAutoFit/>
              </a:bodyPr>
              <a:lstStyle/>
              <a:p>
                <a:pPr algn="ctr"/>
                <a:r>
                  <a:rPr lang="en-GB" dirty="0">
                    <a:solidFill>
                      <a:srgbClr val="FF0000"/>
                    </a:solidFill>
                  </a:rPr>
                  <a:t>Total mass of the presents left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8.4 kg </a:t>
                </a:r>
              </a:p>
            </p:txBody>
          </p:sp>
        </mc:Choice>
        <mc:Fallback xmlns="">
          <p:sp>
            <p:nvSpPr>
              <p:cNvPr id="29" name="TextBox 28">
                <a:extLst>
                  <a:ext uri="{FF2B5EF4-FFF2-40B4-BE49-F238E27FC236}">
                    <a16:creationId xmlns:a16="http://schemas.microsoft.com/office/drawing/2014/main" id="{A3D7F8EE-1A48-4F78-0F99-7C2E157A523F}"/>
                  </a:ext>
                </a:extLst>
              </p:cNvPr>
              <p:cNvSpPr txBox="1">
                <a:spLocks noRot="1" noChangeAspect="1" noMove="1" noResize="1" noEditPoints="1" noAdjustHandles="1" noChangeArrowheads="1" noChangeShapeType="1" noTextEdit="1"/>
              </p:cNvSpPr>
              <p:nvPr/>
            </p:nvSpPr>
            <p:spPr>
              <a:xfrm>
                <a:off x="4668421" y="6053429"/>
                <a:ext cx="4101099" cy="369332"/>
              </a:xfrm>
              <a:prstGeom prst="rect">
                <a:avLst/>
              </a:prstGeom>
              <a:blipFill>
                <a:blip r:embed="rId9"/>
                <a:stretch>
                  <a:fillRect t="-8197" b="-24590"/>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3CDA4980-8F1C-6F4B-6674-3C92E4D258AD}"/>
              </a:ext>
            </a:extLst>
          </p:cNvPr>
          <p:cNvSpPr txBox="1"/>
          <p:nvPr/>
        </p:nvSpPr>
        <p:spPr>
          <a:xfrm>
            <a:off x="178997" y="746755"/>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 Christmas presents have a mean mass of 1.3 kg.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delivers a present with mass 0.4 kg to </a:t>
            </a:r>
            <a:r>
              <a:rPr lang="en-GB" kern="100" dirty="0">
                <a:latin typeface="Calibri" panose="020F0502020204030204" pitchFamily="34" charset="0"/>
                <a:ea typeface="Calibri" panose="020F0502020204030204" pitchFamily="34" charset="0"/>
                <a:cs typeface="Times New Roman" panose="02020603050405020304" pitchFamily="18" charset="0"/>
              </a:rPr>
              <a:t>Jack.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also delivers a present of mass 1.6 kg to Sam.</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total mass of the presents left? </a:t>
            </a:r>
          </a:p>
        </p:txBody>
      </p:sp>
      <p:sp>
        <p:nvSpPr>
          <p:cNvPr id="2" name="TextBox 1">
            <a:extLst>
              <a:ext uri="{FF2B5EF4-FFF2-40B4-BE49-F238E27FC236}">
                <a16:creationId xmlns:a16="http://schemas.microsoft.com/office/drawing/2014/main" id="{B89636B7-EB69-C203-C8D4-E79C149CE290}"/>
              </a:ext>
            </a:extLst>
          </p:cNvPr>
          <p:cNvSpPr txBox="1"/>
          <p:nvPr/>
        </p:nvSpPr>
        <p:spPr>
          <a:xfrm>
            <a:off x="285076"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27" name="Picture 26" descr="A green and red holly leaves&#10;&#10;Description automatically generated">
            <a:extLst>
              <a:ext uri="{FF2B5EF4-FFF2-40B4-BE49-F238E27FC236}">
                <a16:creationId xmlns:a16="http://schemas.microsoft.com/office/drawing/2014/main" id="{BE19B7B2-0D12-E600-8736-9FF4A9B157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307" t="29261" r="27691" b="27639"/>
          <a:stretch/>
        </p:blipFill>
        <p:spPr>
          <a:xfrm rot="19134537">
            <a:off x="3017252" y="220188"/>
            <a:ext cx="528871" cy="388342"/>
          </a:xfrm>
          <a:prstGeom prst="rect">
            <a:avLst/>
          </a:prstGeom>
        </p:spPr>
      </p:pic>
    </p:spTree>
    <p:extLst>
      <p:ext uri="{BB962C8B-B14F-4D97-AF65-F5344CB8AC3E}">
        <p14:creationId xmlns:p14="http://schemas.microsoft.com/office/powerpoint/2010/main" val="2246048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7" name="Speech Bubble: Rectangle with Corners Rounded 26">
            <a:extLst>
              <a:ext uri="{FF2B5EF4-FFF2-40B4-BE49-F238E27FC236}">
                <a16:creationId xmlns:a16="http://schemas.microsoft.com/office/drawing/2014/main" id="{FAAF1BDF-0645-4626-47AC-4FC576067F4A}"/>
              </a:ext>
            </a:extLst>
          </p:cNvPr>
          <p:cNvSpPr/>
          <p:nvPr/>
        </p:nvSpPr>
        <p:spPr>
          <a:xfrm>
            <a:off x="821756" y="2457919"/>
            <a:ext cx="8262487" cy="1942161"/>
          </a:xfrm>
          <a:prstGeom prst="wedgeRoundRectCallout">
            <a:avLst>
              <a:gd name="adj1" fmla="val -43192"/>
              <a:gd name="adj2" fmla="val 69422"/>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Representing this question visually can help students make connections with the information given and what they can work out from that. </a:t>
            </a:r>
          </a:p>
          <a:p>
            <a:pPr algn="ctr"/>
            <a:endParaRPr lang="en-GB" dirty="0">
              <a:solidFill>
                <a:srgbClr val="009242"/>
              </a:solidFill>
            </a:endParaRPr>
          </a:p>
          <a:p>
            <a:pPr algn="ctr"/>
            <a:r>
              <a:rPr lang="en-GB" dirty="0">
                <a:solidFill>
                  <a:srgbClr val="009242"/>
                </a:solidFill>
              </a:rPr>
              <a:t>Facilitate discussions with students using questions such as, “How do we calculate the mean?” and, “How could we find the total from that?”</a:t>
            </a:r>
          </a:p>
        </p:txBody>
      </p:sp>
      <p:sp>
        <p:nvSpPr>
          <p:cNvPr id="2" name="TextBox 1">
            <a:extLst>
              <a:ext uri="{FF2B5EF4-FFF2-40B4-BE49-F238E27FC236}">
                <a16:creationId xmlns:a16="http://schemas.microsoft.com/office/drawing/2014/main" id="{F935B540-52DF-0978-2D04-3DDD9E95B2F0}"/>
              </a:ext>
            </a:extLst>
          </p:cNvPr>
          <p:cNvSpPr txBox="1"/>
          <p:nvPr/>
        </p:nvSpPr>
        <p:spPr>
          <a:xfrm>
            <a:off x="285076"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5" name="Picture 4" descr="A green and red holly leaves&#10;&#10;Description automatically generated">
            <a:extLst>
              <a:ext uri="{FF2B5EF4-FFF2-40B4-BE49-F238E27FC236}">
                <a16:creationId xmlns:a16="http://schemas.microsoft.com/office/drawing/2014/main" id="{06832FF4-010B-A890-8ABC-A2132F7768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17252" y="220188"/>
            <a:ext cx="528871" cy="388342"/>
          </a:xfrm>
          <a:prstGeom prst="rect">
            <a:avLst/>
          </a:prstGeom>
        </p:spPr>
      </p:pic>
    </p:spTree>
    <p:extLst>
      <p:ext uri="{BB962C8B-B14F-4D97-AF65-F5344CB8AC3E}">
        <p14:creationId xmlns:p14="http://schemas.microsoft.com/office/powerpoint/2010/main" val="280777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4138666" cy="880369"/>
          </a:xfrm>
          <a:prstGeom prst="rect">
            <a:avLst/>
          </a:prstGeom>
          <a:noFill/>
        </p:spPr>
        <p:txBody>
          <a:bodyPr wrap="square" rtlCol="0">
            <a:spAutoFit/>
          </a:bodyPr>
          <a:lstStyle/>
          <a:p>
            <a:pPr>
              <a:lnSpc>
                <a:spcPct val="150000"/>
              </a:lnSpc>
            </a:pPr>
            <a:r>
              <a:rPr lang="en-GB" dirty="0"/>
              <a:t>Can you solve these winter puzzles?</a:t>
            </a:r>
          </a:p>
          <a:p>
            <a:pPr>
              <a:lnSpc>
                <a:spcPct val="150000"/>
              </a:lnSpc>
            </a:pPr>
            <a:endParaRPr lang="en-GB" dirty="0"/>
          </a:p>
        </p:txBody>
      </p:sp>
      <p:pic>
        <p:nvPicPr>
          <p:cNvPr id="6" name="Picture 5" descr="A math puzzle with pictures of christmas trees and a christmas tree&#10;&#10;Description automatically generated">
            <a:extLst>
              <a:ext uri="{FF2B5EF4-FFF2-40B4-BE49-F238E27FC236}">
                <a16:creationId xmlns:a16="http://schemas.microsoft.com/office/drawing/2014/main" id="{500CB533-D0CE-8169-7C68-744C4164D0BF}"/>
              </a:ext>
            </a:extLst>
          </p:cNvPr>
          <p:cNvPicPr>
            <a:picLocks noChangeAspect="1"/>
          </p:cNvPicPr>
          <p:nvPr/>
        </p:nvPicPr>
        <p:blipFill rotWithShape="1">
          <a:blip r:embed="rId5">
            <a:extLst>
              <a:ext uri="{28A0092B-C50C-407E-A947-70E740481C1C}">
                <a14:useLocalDpi xmlns:a14="http://schemas.microsoft.com/office/drawing/2010/main" val="0"/>
              </a:ext>
            </a:extLst>
          </a:blip>
          <a:srcRect t="4613" b="533"/>
          <a:stretch/>
        </p:blipFill>
        <p:spPr>
          <a:xfrm>
            <a:off x="1116247" y="4133088"/>
            <a:ext cx="3481424" cy="2469600"/>
          </a:xfrm>
          <a:prstGeom prst="rect">
            <a:avLst/>
          </a:prstGeom>
        </p:spPr>
      </p:pic>
      <p:pic>
        <p:nvPicPr>
          <p:cNvPr id="8" name="Picture 7" descr="A screenshot of a math puzzle&#10;&#10;Description automatically generated">
            <a:extLst>
              <a:ext uri="{FF2B5EF4-FFF2-40B4-BE49-F238E27FC236}">
                <a16:creationId xmlns:a16="http://schemas.microsoft.com/office/drawing/2014/main" id="{451B784F-8A72-FE9C-4CDF-748A8C92E25F}"/>
              </a:ext>
            </a:extLst>
          </p:cNvPr>
          <p:cNvPicPr>
            <a:picLocks noChangeAspect="1"/>
          </p:cNvPicPr>
          <p:nvPr/>
        </p:nvPicPr>
        <p:blipFill rotWithShape="1">
          <a:blip r:embed="rId6">
            <a:extLst>
              <a:ext uri="{28A0092B-C50C-407E-A947-70E740481C1C}">
                <a14:useLocalDpi xmlns:a14="http://schemas.microsoft.com/office/drawing/2010/main" val="0"/>
              </a:ext>
            </a:extLst>
          </a:blip>
          <a:srcRect t="5088"/>
          <a:stretch/>
        </p:blipFill>
        <p:spPr>
          <a:xfrm>
            <a:off x="1116247" y="1222756"/>
            <a:ext cx="3472654" cy="2469600"/>
          </a:xfrm>
          <a:prstGeom prst="rect">
            <a:avLst/>
          </a:prstGeom>
        </p:spPr>
      </p:pic>
      <p:pic>
        <p:nvPicPr>
          <p:cNvPr id="10" name="Picture 9" descr="A math puzzle with pictures of christmas trees and presents&#10;&#10;Description automatically generated">
            <a:extLst>
              <a:ext uri="{FF2B5EF4-FFF2-40B4-BE49-F238E27FC236}">
                <a16:creationId xmlns:a16="http://schemas.microsoft.com/office/drawing/2014/main" id="{612CB1F6-9FB9-D202-26C0-4FF098207F98}"/>
              </a:ext>
            </a:extLst>
          </p:cNvPr>
          <p:cNvPicPr>
            <a:picLocks noChangeAspect="1"/>
          </p:cNvPicPr>
          <p:nvPr/>
        </p:nvPicPr>
        <p:blipFill rotWithShape="1">
          <a:blip r:embed="rId7">
            <a:extLst>
              <a:ext uri="{28A0092B-C50C-407E-A947-70E740481C1C}">
                <a14:useLocalDpi xmlns:a14="http://schemas.microsoft.com/office/drawing/2010/main" val="0"/>
              </a:ext>
            </a:extLst>
          </a:blip>
          <a:srcRect t="4190"/>
          <a:stretch/>
        </p:blipFill>
        <p:spPr>
          <a:xfrm>
            <a:off x="5331633" y="1222756"/>
            <a:ext cx="3453291" cy="2469600"/>
          </a:xfrm>
          <a:prstGeom prst="rect">
            <a:avLst/>
          </a:prstGeom>
        </p:spPr>
      </p:pic>
      <p:pic>
        <p:nvPicPr>
          <p:cNvPr id="12" name="Picture 11" descr="A math puzzle with pictures of christmas trees and presents&#10;&#10;Description automatically generated">
            <a:extLst>
              <a:ext uri="{FF2B5EF4-FFF2-40B4-BE49-F238E27FC236}">
                <a16:creationId xmlns:a16="http://schemas.microsoft.com/office/drawing/2014/main" id="{577D8642-3936-3EFC-2CA7-90953FE4D9A9}"/>
              </a:ext>
            </a:extLst>
          </p:cNvPr>
          <p:cNvPicPr>
            <a:picLocks noChangeAspect="1"/>
          </p:cNvPicPr>
          <p:nvPr/>
        </p:nvPicPr>
        <p:blipFill rotWithShape="1">
          <a:blip r:embed="rId8">
            <a:extLst>
              <a:ext uri="{28A0092B-C50C-407E-A947-70E740481C1C}">
                <a14:useLocalDpi xmlns:a14="http://schemas.microsoft.com/office/drawing/2010/main" val="0"/>
              </a:ext>
            </a:extLst>
          </a:blip>
          <a:srcRect t="4163" b="1316"/>
          <a:stretch/>
        </p:blipFill>
        <p:spPr>
          <a:xfrm>
            <a:off x="5331632" y="4133088"/>
            <a:ext cx="3487057" cy="2469600"/>
          </a:xfrm>
          <a:prstGeom prst="rect">
            <a:avLst/>
          </a:prstGeom>
        </p:spPr>
      </p:pic>
    </p:spTree>
    <p:extLst>
      <p:ext uri="{BB962C8B-B14F-4D97-AF65-F5344CB8AC3E}">
        <p14:creationId xmlns:p14="http://schemas.microsoft.com/office/powerpoint/2010/main" val="343248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Speech Bubble: Rectangle with Corners Rounded 1">
            <a:extLst>
              <a:ext uri="{FF2B5EF4-FFF2-40B4-BE49-F238E27FC236}">
                <a16:creationId xmlns:a16="http://schemas.microsoft.com/office/drawing/2014/main" id="{0FB6258F-9A55-481A-5996-F767E25410EB}"/>
              </a:ext>
            </a:extLst>
          </p:cNvPr>
          <p:cNvSpPr/>
          <p:nvPr/>
        </p:nvSpPr>
        <p:spPr>
          <a:xfrm>
            <a:off x="1362012" y="2510287"/>
            <a:ext cx="7181976" cy="2384432"/>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Puzzles like this allow the children to get stuck.</a:t>
            </a:r>
          </a:p>
          <a:p>
            <a:pPr algn="ctr"/>
            <a:r>
              <a:rPr lang="en-GB" dirty="0">
                <a:solidFill>
                  <a:srgbClr val="009242"/>
                </a:solidFill>
              </a:rPr>
              <a:t>We should celebrate this and allow all children to get stuck.</a:t>
            </a:r>
          </a:p>
          <a:p>
            <a:pPr algn="ctr"/>
            <a:endParaRPr lang="en-GB" dirty="0">
              <a:solidFill>
                <a:srgbClr val="009242"/>
              </a:solidFill>
            </a:endParaRPr>
          </a:p>
          <a:p>
            <a:pPr algn="ctr"/>
            <a:r>
              <a:rPr lang="en-GB" dirty="0">
                <a:solidFill>
                  <a:srgbClr val="009242"/>
                </a:solidFill>
              </a:rPr>
              <a:t>We should be ready with a scaffold or a strategy to enable them to access the problem when they need it.</a:t>
            </a:r>
          </a:p>
          <a:p>
            <a:pPr algn="ctr"/>
            <a:endParaRPr lang="en-GB" dirty="0">
              <a:solidFill>
                <a:srgbClr val="009242"/>
              </a:solidFill>
            </a:endParaRPr>
          </a:p>
          <a:p>
            <a:pPr algn="ctr"/>
            <a:r>
              <a:rPr lang="en-GB" dirty="0">
                <a:solidFill>
                  <a:srgbClr val="009242"/>
                </a:solidFill>
              </a:rPr>
              <a:t>A great first question here is, “What do you know?”</a:t>
            </a:r>
          </a:p>
        </p:txBody>
      </p:sp>
    </p:spTree>
    <p:extLst>
      <p:ext uri="{BB962C8B-B14F-4D97-AF65-F5344CB8AC3E}">
        <p14:creationId xmlns:p14="http://schemas.microsoft.com/office/powerpoint/2010/main" val="223419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9377752" cy="1711366"/>
          </a:xfrm>
          <a:prstGeom prst="rect">
            <a:avLst/>
          </a:prstGeom>
          <a:noFill/>
        </p:spPr>
        <p:txBody>
          <a:bodyPr wrap="square" rtlCol="0">
            <a:spAutoFit/>
          </a:bodyPr>
          <a:lstStyle/>
          <a:p>
            <a:pPr>
              <a:lnSpc>
                <a:spcPct val="150000"/>
              </a:lnSpc>
            </a:pPr>
            <a:r>
              <a:rPr lang="en-GB" dirty="0"/>
              <a:t>Santa is buying apples and carrots for his reindeer. </a:t>
            </a:r>
          </a:p>
          <a:p>
            <a:pPr>
              <a:lnSpc>
                <a:spcPct val="150000"/>
              </a:lnSpc>
            </a:pPr>
            <a:r>
              <a:rPr lang="en-GB" dirty="0"/>
              <a:t>He buys 5 times as many carrots as apples. </a:t>
            </a:r>
          </a:p>
          <a:p>
            <a:pPr>
              <a:lnSpc>
                <a:spcPct val="150000"/>
              </a:lnSpc>
            </a:pPr>
            <a:r>
              <a:rPr lang="en-GB" dirty="0"/>
              <a:t>He buys 6 apples.</a:t>
            </a:r>
          </a:p>
          <a:p>
            <a:pPr>
              <a:lnSpc>
                <a:spcPct val="150000"/>
              </a:lnSpc>
            </a:pPr>
            <a:r>
              <a:rPr lang="en-GB" dirty="0"/>
              <a:t>How many carrots does Santa buy?  </a:t>
            </a:r>
          </a:p>
        </p:txBody>
      </p:sp>
      <p:pic>
        <p:nvPicPr>
          <p:cNvPr id="6" name="Picture 5">
            <a:extLst>
              <a:ext uri="{FF2B5EF4-FFF2-40B4-BE49-F238E27FC236}">
                <a16:creationId xmlns:a16="http://schemas.microsoft.com/office/drawing/2014/main" id="{263223F2-1342-3F1C-487C-800E7F0B7591}"/>
              </a:ext>
            </a:extLst>
          </p:cNvPr>
          <p:cNvPicPr>
            <a:picLocks noChangeAspect="1"/>
          </p:cNvPicPr>
          <p:nvPr/>
        </p:nvPicPr>
        <p:blipFill>
          <a:blip r:embed="rId6"/>
          <a:stretch>
            <a:fillRect/>
          </a:stretch>
        </p:blipFill>
        <p:spPr>
          <a:xfrm rot="19448634">
            <a:off x="5273282" y="1059346"/>
            <a:ext cx="581475" cy="950016"/>
          </a:xfrm>
          <a:prstGeom prst="rect">
            <a:avLst/>
          </a:prstGeom>
        </p:spPr>
      </p:pic>
      <p:pic>
        <p:nvPicPr>
          <p:cNvPr id="8" name="Picture 7">
            <a:extLst>
              <a:ext uri="{FF2B5EF4-FFF2-40B4-BE49-F238E27FC236}">
                <a16:creationId xmlns:a16="http://schemas.microsoft.com/office/drawing/2014/main" id="{F4BCAFCF-6C10-C7D0-67B5-C2F550B79848}"/>
              </a:ext>
            </a:extLst>
          </p:cNvPr>
          <p:cNvPicPr>
            <a:picLocks noChangeAspect="1"/>
          </p:cNvPicPr>
          <p:nvPr/>
        </p:nvPicPr>
        <p:blipFill>
          <a:blip r:embed="rId6"/>
          <a:stretch>
            <a:fillRect/>
          </a:stretch>
        </p:blipFill>
        <p:spPr>
          <a:xfrm>
            <a:off x="5759980" y="973621"/>
            <a:ext cx="581475" cy="950016"/>
          </a:xfrm>
          <a:prstGeom prst="rect">
            <a:avLst/>
          </a:prstGeom>
        </p:spPr>
      </p:pic>
      <p:pic>
        <p:nvPicPr>
          <p:cNvPr id="15" name="Picture 14">
            <a:extLst>
              <a:ext uri="{FF2B5EF4-FFF2-40B4-BE49-F238E27FC236}">
                <a16:creationId xmlns:a16="http://schemas.microsoft.com/office/drawing/2014/main" id="{6A41B371-A419-CEBB-5AB8-DBD292CBF6A4}"/>
              </a:ext>
            </a:extLst>
          </p:cNvPr>
          <p:cNvPicPr>
            <a:picLocks noChangeAspect="1"/>
          </p:cNvPicPr>
          <p:nvPr/>
        </p:nvPicPr>
        <p:blipFill>
          <a:blip r:embed="rId6"/>
          <a:stretch>
            <a:fillRect/>
          </a:stretch>
        </p:blipFill>
        <p:spPr>
          <a:xfrm rot="717607">
            <a:off x="6170477" y="1164122"/>
            <a:ext cx="581475" cy="950016"/>
          </a:xfrm>
          <a:prstGeom prst="rect">
            <a:avLst/>
          </a:prstGeom>
        </p:spPr>
      </p:pic>
      <p:pic>
        <p:nvPicPr>
          <p:cNvPr id="16" name="Picture 15">
            <a:extLst>
              <a:ext uri="{FF2B5EF4-FFF2-40B4-BE49-F238E27FC236}">
                <a16:creationId xmlns:a16="http://schemas.microsoft.com/office/drawing/2014/main" id="{2B8B3863-3859-F4EE-7ADB-BC2A420BDF6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799826" y="1969674"/>
            <a:ext cx="700986" cy="694495"/>
          </a:xfrm>
          <a:prstGeom prst="rect">
            <a:avLst/>
          </a:prstGeom>
        </p:spPr>
      </p:pic>
      <p:pic>
        <p:nvPicPr>
          <p:cNvPr id="17" name="Picture 16">
            <a:extLst>
              <a:ext uri="{FF2B5EF4-FFF2-40B4-BE49-F238E27FC236}">
                <a16:creationId xmlns:a16="http://schemas.microsoft.com/office/drawing/2014/main" id="{5516A0BF-4008-5950-EDA4-F8C0EC5F436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342626" y="1922049"/>
            <a:ext cx="700986" cy="694495"/>
          </a:xfrm>
          <a:prstGeom prst="rect">
            <a:avLst/>
          </a:prstGeom>
        </p:spPr>
      </p:pic>
    </p:spTree>
    <p:extLst>
      <p:ext uri="{BB962C8B-B14F-4D97-AF65-F5344CB8AC3E}">
        <p14:creationId xmlns:p14="http://schemas.microsoft.com/office/powerpoint/2010/main" val="52487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09406" y="2709517"/>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8" y="734502"/>
            <a:ext cx="9377752" cy="1711366"/>
          </a:xfrm>
          <a:prstGeom prst="rect">
            <a:avLst/>
          </a:prstGeom>
          <a:noFill/>
        </p:spPr>
        <p:txBody>
          <a:bodyPr wrap="square" rtlCol="0">
            <a:spAutoFit/>
          </a:bodyPr>
          <a:lstStyle/>
          <a:p>
            <a:pPr>
              <a:lnSpc>
                <a:spcPct val="150000"/>
              </a:lnSpc>
            </a:pPr>
            <a:r>
              <a:rPr lang="en-GB" dirty="0"/>
              <a:t>Santa is buying apples and carrots for his reindeer. </a:t>
            </a:r>
          </a:p>
          <a:p>
            <a:pPr>
              <a:lnSpc>
                <a:spcPct val="150000"/>
              </a:lnSpc>
            </a:pPr>
            <a:r>
              <a:rPr lang="en-GB" dirty="0"/>
              <a:t>He buys 5 times as many carrots as apples. </a:t>
            </a:r>
          </a:p>
          <a:p>
            <a:pPr>
              <a:lnSpc>
                <a:spcPct val="150000"/>
              </a:lnSpc>
            </a:pPr>
            <a:r>
              <a:rPr lang="en-GB" dirty="0"/>
              <a:t>He buys 6 apples.</a:t>
            </a:r>
          </a:p>
          <a:p>
            <a:pPr>
              <a:lnSpc>
                <a:spcPct val="150000"/>
              </a:lnSpc>
            </a:pPr>
            <a:r>
              <a:rPr lang="en-GB" dirty="0"/>
              <a:t>How many carrots does Santa buy?  </a:t>
            </a:r>
          </a:p>
        </p:txBody>
      </p:sp>
      <p:pic>
        <p:nvPicPr>
          <p:cNvPr id="9" name="Picture 8">
            <a:extLst>
              <a:ext uri="{FF2B5EF4-FFF2-40B4-BE49-F238E27FC236}">
                <a16:creationId xmlns:a16="http://schemas.microsoft.com/office/drawing/2014/main" id="{2F64F828-C4F1-AC0A-D075-06D7CB57CDA6}"/>
              </a:ext>
            </a:extLst>
          </p:cNvPr>
          <p:cNvPicPr>
            <a:picLocks noChangeAspect="1"/>
          </p:cNvPicPr>
          <p:nvPr/>
        </p:nvPicPr>
        <p:blipFill>
          <a:blip r:embed="rId5"/>
          <a:stretch>
            <a:fillRect/>
          </a:stretch>
        </p:blipFill>
        <p:spPr>
          <a:xfrm rot="19448634">
            <a:off x="5273282" y="1059346"/>
            <a:ext cx="581475" cy="950016"/>
          </a:xfrm>
          <a:prstGeom prst="rect">
            <a:avLst/>
          </a:prstGeom>
        </p:spPr>
      </p:pic>
      <p:pic>
        <p:nvPicPr>
          <p:cNvPr id="10" name="Picture 9">
            <a:extLst>
              <a:ext uri="{FF2B5EF4-FFF2-40B4-BE49-F238E27FC236}">
                <a16:creationId xmlns:a16="http://schemas.microsoft.com/office/drawing/2014/main" id="{0F5C81A9-1B6E-BD03-9E4E-39AD13A15F30}"/>
              </a:ext>
            </a:extLst>
          </p:cNvPr>
          <p:cNvPicPr>
            <a:picLocks noChangeAspect="1"/>
          </p:cNvPicPr>
          <p:nvPr/>
        </p:nvPicPr>
        <p:blipFill>
          <a:blip r:embed="rId5"/>
          <a:stretch>
            <a:fillRect/>
          </a:stretch>
        </p:blipFill>
        <p:spPr>
          <a:xfrm>
            <a:off x="5759980" y="973621"/>
            <a:ext cx="581475" cy="950016"/>
          </a:xfrm>
          <a:prstGeom prst="rect">
            <a:avLst/>
          </a:prstGeom>
        </p:spPr>
      </p:pic>
      <p:pic>
        <p:nvPicPr>
          <p:cNvPr id="11" name="Picture 10">
            <a:extLst>
              <a:ext uri="{FF2B5EF4-FFF2-40B4-BE49-F238E27FC236}">
                <a16:creationId xmlns:a16="http://schemas.microsoft.com/office/drawing/2014/main" id="{2F1F9632-78EA-1C6E-4CCB-EF1D7AAE65A3}"/>
              </a:ext>
            </a:extLst>
          </p:cNvPr>
          <p:cNvPicPr>
            <a:picLocks noChangeAspect="1"/>
          </p:cNvPicPr>
          <p:nvPr/>
        </p:nvPicPr>
        <p:blipFill>
          <a:blip r:embed="rId5"/>
          <a:stretch>
            <a:fillRect/>
          </a:stretch>
        </p:blipFill>
        <p:spPr>
          <a:xfrm rot="717607">
            <a:off x="6170477" y="1164122"/>
            <a:ext cx="581475" cy="950016"/>
          </a:xfrm>
          <a:prstGeom prst="rect">
            <a:avLst/>
          </a:prstGeom>
        </p:spPr>
      </p:pic>
      <p:sp>
        <p:nvSpPr>
          <p:cNvPr id="6" name="TextBox 5">
            <a:extLst>
              <a:ext uri="{FF2B5EF4-FFF2-40B4-BE49-F238E27FC236}">
                <a16:creationId xmlns:a16="http://schemas.microsoft.com/office/drawing/2014/main" id="{54419D21-167D-60BF-FE3D-BD1D711B2B0B}"/>
              </a:ext>
            </a:extLst>
          </p:cNvPr>
          <p:cNvSpPr txBox="1"/>
          <p:nvPr/>
        </p:nvSpPr>
        <p:spPr>
          <a:xfrm>
            <a:off x="265573" y="2758335"/>
            <a:ext cx="5376014" cy="4093428"/>
          </a:xfrm>
          <a:prstGeom prst="rect">
            <a:avLst/>
          </a:prstGeom>
          <a:noFill/>
        </p:spPr>
        <p:txBody>
          <a:bodyPr wrap="square" rtlCol="0">
            <a:spAutoFit/>
          </a:bodyPr>
          <a:lstStyle/>
          <a:p>
            <a:r>
              <a:rPr lang="en-GB" sz="2000" dirty="0"/>
              <a:t>W</a:t>
            </a:r>
            <a:r>
              <a:rPr lang="en-GB" sz="2000" b="0" dirty="0"/>
              <a:t>e know:</a:t>
            </a:r>
          </a:p>
          <a:p>
            <a:endParaRPr lang="en-GB" sz="2000" dirty="0"/>
          </a:p>
          <a:p>
            <a:r>
              <a:rPr lang="en-GB" sz="2000" b="0" dirty="0"/>
              <a:t>Santa buys 6 apples</a:t>
            </a:r>
          </a:p>
          <a:p>
            <a:r>
              <a:rPr lang="en-GB" sz="2000" b="0" dirty="0"/>
              <a:t>Santa buys 5 times as many carrots as apples</a:t>
            </a:r>
          </a:p>
          <a:p>
            <a:endParaRPr lang="en-GB" sz="2000" dirty="0"/>
          </a:p>
          <a:p>
            <a:r>
              <a:rPr lang="en-GB" sz="2000" b="0" dirty="0"/>
              <a:t>Therefore:</a:t>
            </a:r>
          </a:p>
          <a:p>
            <a:endParaRPr lang="en-GB" sz="2000" b="0" dirty="0"/>
          </a:p>
          <a:p>
            <a:endParaRPr lang="en-GB" sz="2000" dirty="0"/>
          </a:p>
          <a:p>
            <a:r>
              <a:rPr lang="en-GB" sz="2000" dirty="0"/>
              <a:t>A</a:t>
            </a:r>
          </a:p>
          <a:p>
            <a:endParaRPr lang="en-GB" sz="2000" b="0" dirty="0"/>
          </a:p>
          <a:p>
            <a:r>
              <a:rPr lang="en-GB" sz="2000" dirty="0"/>
              <a:t>C</a:t>
            </a:r>
          </a:p>
          <a:p>
            <a:endParaRPr lang="en-GB" sz="2000" dirty="0"/>
          </a:p>
          <a:p>
            <a:endParaRPr lang="en-GB" sz="2000" dirty="0"/>
          </a:p>
        </p:txBody>
      </p:sp>
      <p:graphicFrame>
        <p:nvGraphicFramePr>
          <p:cNvPr id="8" name="Table 7">
            <a:extLst>
              <a:ext uri="{FF2B5EF4-FFF2-40B4-BE49-F238E27FC236}">
                <a16:creationId xmlns:a16="http://schemas.microsoft.com/office/drawing/2014/main" id="{858ADF27-818F-17A6-4D52-C715F931FA76}"/>
              </a:ext>
            </a:extLst>
          </p:cNvPr>
          <p:cNvGraphicFramePr>
            <a:graphicFrameLocks noGrp="1"/>
          </p:cNvGraphicFramePr>
          <p:nvPr>
            <p:extLst>
              <p:ext uri="{D42A27DB-BD31-4B8C-83A1-F6EECF244321}">
                <p14:modId xmlns:p14="http://schemas.microsoft.com/office/powerpoint/2010/main" val="3454513717"/>
              </p:ext>
            </p:extLst>
          </p:nvPr>
        </p:nvGraphicFramePr>
        <p:xfrm>
          <a:off x="782877" y="5123308"/>
          <a:ext cx="810871" cy="540111"/>
        </p:xfrm>
        <a:graphic>
          <a:graphicData uri="http://schemas.openxmlformats.org/drawingml/2006/table">
            <a:tbl>
              <a:tblPr firstRow="1" bandRow="1">
                <a:tableStyleId>{5C22544A-7EE6-4342-B048-85BDC9FD1C3A}</a:tableStyleId>
              </a:tblPr>
              <a:tblGrid>
                <a:gridCol w="810871">
                  <a:extLst>
                    <a:ext uri="{9D8B030D-6E8A-4147-A177-3AD203B41FA5}">
                      <a16:colId xmlns:a16="http://schemas.microsoft.com/office/drawing/2014/main" val="132973407"/>
                    </a:ext>
                  </a:extLst>
                </a:gridCol>
              </a:tblGrid>
              <a:tr h="540111">
                <a:tc>
                  <a:txBody>
                    <a:bodyPr/>
                    <a:lstStyle/>
                    <a:p>
                      <a:pPr algn="ctr"/>
                      <a:r>
                        <a:rPr lang="en-GB" sz="2000" b="0" dirty="0">
                          <a:solidFill>
                            <a:schemeClr val="tx1"/>
                          </a:solidFill>
                        </a:rPr>
                        <a:t>6</a:t>
                      </a:r>
                    </a:p>
                  </a:txBody>
                  <a:tcPr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7585300"/>
                  </a:ext>
                </a:extLst>
              </a:tr>
            </a:tbl>
          </a:graphicData>
        </a:graphic>
      </p:graphicFrame>
      <p:graphicFrame>
        <p:nvGraphicFramePr>
          <p:cNvPr id="15" name="Table 14">
            <a:extLst>
              <a:ext uri="{FF2B5EF4-FFF2-40B4-BE49-F238E27FC236}">
                <a16:creationId xmlns:a16="http://schemas.microsoft.com/office/drawing/2014/main" id="{AD34DFE5-256E-40DE-E71D-3A6FF428A823}"/>
              </a:ext>
            </a:extLst>
          </p:cNvPr>
          <p:cNvGraphicFramePr>
            <a:graphicFrameLocks noGrp="1"/>
          </p:cNvGraphicFramePr>
          <p:nvPr>
            <p:extLst>
              <p:ext uri="{D42A27DB-BD31-4B8C-83A1-F6EECF244321}">
                <p14:modId xmlns:p14="http://schemas.microsoft.com/office/powerpoint/2010/main" val="1138122062"/>
              </p:ext>
            </p:extLst>
          </p:nvPr>
        </p:nvGraphicFramePr>
        <p:xfrm>
          <a:off x="782877" y="5749515"/>
          <a:ext cx="4054355" cy="540111"/>
        </p:xfrm>
        <a:graphic>
          <a:graphicData uri="http://schemas.openxmlformats.org/drawingml/2006/table">
            <a:tbl>
              <a:tblPr firstRow="1" bandRow="1">
                <a:tableStyleId>{5C22544A-7EE6-4342-B048-85BDC9FD1C3A}</a:tableStyleId>
              </a:tblPr>
              <a:tblGrid>
                <a:gridCol w="810871">
                  <a:extLst>
                    <a:ext uri="{9D8B030D-6E8A-4147-A177-3AD203B41FA5}">
                      <a16:colId xmlns:a16="http://schemas.microsoft.com/office/drawing/2014/main" val="132973407"/>
                    </a:ext>
                  </a:extLst>
                </a:gridCol>
                <a:gridCol w="810871">
                  <a:extLst>
                    <a:ext uri="{9D8B030D-6E8A-4147-A177-3AD203B41FA5}">
                      <a16:colId xmlns:a16="http://schemas.microsoft.com/office/drawing/2014/main" val="1931662460"/>
                    </a:ext>
                  </a:extLst>
                </a:gridCol>
                <a:gridCol w="810871">
                  <a:extLst>
                    <a:ext uri="{9D8B030D-6E8A-4147-A177-3AD203B41FA5}">
                      <a16:colId xmlns:a16="http://schemas.microsoft.com/office/drawing/2014/main" val="1334582980"/>
                    </a:ext>
                  </a:extLst>
                </a:gridCol>
                <a:gridCol w="810871">
                  <a:extLst>
                    <a:ext uri="{9D8B030D-6E8A-4147-A177-3AD203B41FA5}">
                      <a16:colId xmlns:a16="http://schemas.microsoft.com/office/drawing/2014/main" val="1188645721"/>
                    </a:ext>
                  </a:extLst>
                </a:gridCol>
                <a:gridCol w="810871">
                  <a:extLst>
                    <a:ext uri="{9D8B030D-6E8A-4147-A177-3AD203B41FA5}">
                      <a16:colId xmlns:a16="http://schemas.microsoft.com/office/drawing/2014/main" val="2209906626"/>
                    </a:ext>
                  </a:extLst>
                </a:gridCol>
              </a:tblGrid>
              <a:tr h="540111">
                <a:tc>
                  <a:txBody>
                    <a:bodyPr/>
                    <a:lstStyle/>
                    <a:p>
                      <a:pPr algn="ctr"/>
                      <a:r>
                        <a:rPr lang="en-GB" sz="2000" b="0" dirty="0">
                          <a:solidFill>
                            <a:schemeClr val="tx1"/>
                          </a:solidFill>
                        </a:rPr>
                        <a:t>6</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lumMod val="40000"/>
                        <a:lumOff val="60000"/>
                      </a:schemeClr>
                    </a:solidFill>
                  </a:tcPr>
                </a:tc>
                <a:tc>
                  <a:txBody>
                    <a:bodyPr/>
                    <a:lstStyle/>
                    <a:p>
                      <a:pPr algn="ctr"/>
                      <a:r>
                        <a:rPr lang="en-GB" sz="2000" b="0" dirty="0">
                          <a:solidFill>
                            <a:schemeClr val="tx1"/>
                          </a:solidFill>
                        </a:rPr>
                        <a:t>6</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lumMod val="40000"/>
                        <a:lumOff val="60000"/>
                      </a:schemeClr>
                    </a:solidFill>
                  </a:tcPr>
                </a:tc>
                <a:tc>
                  <a:txBody>
                    <a:bodyPr/>
                    <a:lstStyle/>
                    <a:p>
                      <a:pPr algn="ctr"/>
                      <a:r>
                        <a:rPr lang="en-GB" sz="2000" b="0" dirty="0">
                          <a:solidFill>
                            <a:schemeClr val="tx1"/>
                          </a:solidFill>
                        </a:rPr>
                        <a:t>6</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lumMod val="40000"/>
                        <a:lumOff val="60000"/>
                      </a:schemeClr>
                    </a:solidFill>
                  </a:tcPr>
                </a:tc>
                <a:tc>
                  <a:txBody>
                    <a:bodyPr/>
                    <a:lstStyle/>
                    <a:p>
                      <a:pPr algn="ctr"/>
                      <a:r>
                        <a:rPr lang="en-GB" sz="2000" b="0" dirty="0">
                          <a:solidFill>
                            <a:schemeClr val="tx1"/>
                          </a:solidFill>
                        </a:rPr>
                        <a:t>6</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lumMod val="40000"/>
                        <a:lumOff val="60000"/>
                      </a:schemeClr>
                    </a:solidFill>
                  </a:tcPr>
                </a:tc>
                <a:tc>
                  <a:txBody>
                    <a:bodyPr/>
                    <a:lstStyle/>
                    <a:p>
                      <a:pPr algn="ctr"/>
                      <a:r>
                        <a:rPr lang="en-GB" sz="2000" b="0" dirty="0">
                          <a:solidFill>
                            <a:schemeClr val="tx1"/>
                          </a:solidFill>
                        </a:rPr>
                        <a:t>6</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07585300"/>
                  </a:ext>
                </a:extLst>
              </a:tr>
            </a:tbl>
          </a:graphicData>
        </a:graphic>
      </p:graphicFrame>
      <p:sp>
        <p:nvSpPr>
          <p:cNvPr id="16" name="TextBox 15">
            <a:extLst>
              <a:ext uri="{FF2B5EF4-FFF2-40B4-BE49-F238E27FC236}">
                <a16:creationId xmlns:a16="http://schemas.microsoft.com/office/drawing/2014/main" id="{E26D447C-9CED-B543-3978-114981A4AF7D}"/>
              </a:ext>
            </a:extLst>
          </p:cNvPr>
          <p:cNvSpPr txBox="1"/>
          <p:nvPr/>
        </p:nvSpPr>
        <p:spPr>
          <a:xfrm>
            <a:off x="265573" y="2758335"/>
            <a:ext cx="2257608" cy="400110"/>
          </a:xfrm>
          <a:prstGeom prst="rect">
            <a:avLst/>
          </a:prstGeom>
          <a:noFill/>
        </p:spPr>
        <p:txBody>
          <a:bodyPr wrap="square" rtlCol="0">
            <a:spAutoFit/>
          </a:bodyPr>
          <a:lstStyle/>
          <a:p>
            <a:r>
              <a:rPr lang="en-GB" sz="2000" dirty="0"/>
              <a:t>W</a:t>
            </a:r>
            <a:r>
              <a:rPr lang="en-GB" sz="2000" b="0" dirty="0"/>
              <a:t>e know:</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607677-6DA8-3081-F60B-F3FC9D88E6B3}"/>
                  </a:ext>
                </a:extLst>
              </p:cNvPr>
              <p:cNvSpPr txBox="1"/>
              <p:nvPr/>
            </p:nvSpPr>
            <p:spPr>
              <a:xfrm>
                <a:off x="5216491" y="5193417"/>
                <a:ext cx="5376014" cy="400110"/>
              </a:xfrm>
              <a:prstGeom prst="rect">
                <a:avLst/>
              </a:prstGeom>
              <a:noFill/>
            </p:spPr>
            <p:txBody>
              <a:bodyPr wrap="square" rtlCol="0">
                <a:spAutoFit/>
              </a:bodyPr>
              <a:lstStyle/>
              <a:p>
                <a:r>
                  <a:rPr lang="en-GB" sz="2000" dirty="0">
                    <a:solidFill>
                      <a:schemeClr val="tx1"/>
                    </a:solidFill>
                  </a:rPr>
                  <a:t>6 </a:t>
                </a:r>
                <a14:m>
                  <m:oMath xmlns:m="http://schemas.openxmlformats.org/officeDocument/2006/math">
                    <m:r>
                      <a:rPr lang="en-GB" sz="2000" i="1" smtClean="0">
                        <a:solidFill>
                          <a:schemeClr val="tx1"/>
                        </a:solidFill>
                        <a:latin typeface="Cambria Math" panose="02040503050406030204" pitchFamily="18" charset="0"/>
                        <a:ea typeface="Cambria Math" panose="02040503050406030204" pitchFamily="18" charset="0"/>
                      </a:rPr>
                      <m:t>×</m:t>
                    </m:r>
                  </m:oMath>
                </a14:m>
                <a:r>
                  <a:rPr lang="en-GB" sz="2000" dirty="0">
                    <a:solidFill>
                      <a:schemeClr val="tx1"/>
                    </a:solidFill>
                  </a:rPr>
                  <a:t> 5 </a:t>
                </a:r>
                <a14:m>
                  <m:oMath xmlns:m="http://schemas.openxmlformats.org/officeDocument/2006/math">
                    <m:r>
                      <a:rPr lang="en-GB" sz="2000" b="0" i="1" smtClean="0">
                        <a:solidFill>
                          <a:schemeClr val="tx1"/>
                        </a:solidFill>
                        <a:latin typeface="Cambria Math" panose="02040503050406030204" pitchFamily="18" charset="0"/>
                      </a:rPr>
                      <m:t>=</m:t>
                    </m:r>
                  </m:oMath>
                </a14:m>
                <a:r>
                  <a:rPr lang="en-GB" sz="2000" dirty="0">
                    <a:solidFill>
                      <a:schemeClr val="tx1"/>
                    </a:solidFill>
                  </a:rPr>
                  <a:t> 30</a:t>
                </a:r>
              </a:p>
            </p:txBody>
          </p:sp>
        </mc:Choice>
        <mc:Fallback xmlns="">
          <p:sp>
            <p:nvSpPr>
              <p:cNvPr id="17" name="TextBox 16">
                <a:extLst>
                  <a:ext uri="{FF2B5EF4-FFF2-40B4-BE49-F238E27FC236}">
                    <a16:creationId xmlns:a16="http://schemas.microsoft.com/office/drawing/2014/main" id="{B6607677-6DA8-3081-F60B-F3FC9D88E6B3}"/>
                  </a:ext>
                </a:extLst>
              </p:cNvPr>
              <p:cNvSpPr txBox="1">
                <a:spLocks noRot="1" noChangeAspect="1" noMove="1" noResize="1" noEditPoints="1" noAdjustHandles="1" noChangeArrowheads="1" noChangeShapeType="1" noTextEdit="1"/>
              </p:cNvSpPr>
              <p:nvPr/>
            </p:nvSpPr>
            <p:spPr>
              <a:xfrm>
                <a:off x="5216491" y="5193417"/>
                <a:ext cx="5376014" cy="400110"/>
              </a:xfrm>
              <a:prstGeom prst="rect">
                <a:avLst/>
              </a:prstGeom>
              <a:blipFill>
                <a:blip r:embed="rId6"/>
                <a:stretch>
                  <a:fillRect l="-1247" t="-9091" b="-25758"/>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BBB52B97-0BEB-6C32-8093-51F91B6D2906}"/>
              </a:ext>
            </a:extLst>
          </p:cNvPr>
          <p:cNvSpPr txBox="1"/>
          <p:nvPr/>
        </p:nvSpPr>
        <p:spPr>
          <a:xfrm>
            <a:off x="5216491" y="5838468"/>
            <a:ext cx="5376014" cy="400110"/>
          </a:xfrm>
          <a:prstGeom prst="rect">
            <a:avLst/>
          </a:prstGeom>
          <a:noFill/>
        </p:spPr>
        <p:txBody>
          <a:bodyPr wrap="square" rtlCol="0">
            <a:spAutoFit/>
          </a:bodyPr>
          <a:lstStyle/>
          <a:p>
            <a:r>
              <a:rPr lang="en-GB" sz="2000" dirty="0"/>
              <a:t>Santa buys 30 carrots. </a:t>
            </a:r>
          </a:p>
        </p:txBody>
      </p:sp>
      <p:pic>
        <p:nvPicPr>
          <p:cNvPr id="26" name="Picture 25" descr="A cartoon of a santa claus carrying a bag of presents&#10;&#10;Description automatically generated">
            <a:extLst>
              <a:ext uri="{FF2B5EF4-FFF2-40B4-BE49-F238E27FC236}">
                <a16:creationId xmlns:a16="http://schemas.microsoft.com/office/drawing/2014/main" id="{3F0199E9-5E9F-079D-8D29-9F4D18AD5B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18995" y="769622"/>
            <a:ext cx="1912639" cy="1912639"/>
          </a:xfrm>
          <a:prstGeom prst="rect">
            <a:avLst/>
          </a:prstGeom>
        </p:spPr>
      </p:pic>
      <p:pic>
        <p:nvPicPr>
          <p:cNvPr id="18" name="Picture 17">
            <a:extLst>
              <a:ext uri="{FF2B5EF4-FFF2-40B4-BE49-F238E27FC236}">
                <a16:creationId xmlns:a16="http://schemas.microsoft.com/office/drawing/2014/main" id="{A6517401-C07C-D204-82E7-A27769A04BF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799826" y="1969674"/>
            <a:ext cx="700986" cy="694495"/>
          </a:xfrm>
          <a:prstGeom prst="rect">
            <a:avLst/>
          </a:prstGeom>
        </p:spPr>
      </p:pic>
      <p:pic>
        <p:nvPicPr>
          <p:cNvPr id="19" name="Picture 18">
            <a:extLst>
              <a:ext uri="{FF2B5EF4-FFF2-40B4-BE49-F238E27FC236}">
                <a16:creationId xmlns:a16="http://schemas.microsoft.com/office/drawing/2014/main" id="{CEAA3334-639A-F09A-B1DC-0A2A183CE9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342626" y="1922049"/>
            <a:ext cx="700986" cy="694495"/>
          </a:xfrm>
          <a:prstGeom prst="rect">
            <a:avLst/>
          </a:prstGeom>
        </p:spPr>
      </p:pic>
    </p:spTree>
    <p:extLst>
      <p:ext uri="{BB962C8B-B14F-4D97-AF65-F5344CB8AC3E}">
        <p14:creationId xmlns:p14="http://schemas.microsoft.com/office/powerpoint/2010/main" val="86267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36" name="Speech Bubble: Rectangle with Corners Rounded 35">
            <a:extLst>
              <a:ext uri="{FF2B5EF4-FFF2-40B4-BE49-F238E27FC236}">
                <a16:creationId xmlns:a16="http://schemas.microsoft.com/office/drawing/2014/main" id="{14890A9D-90BC-2E90-C8C0-0B1E5B089727}"/>
              </a:ext>
            </a:extLst>
          </p:cNvPr>
          <p:cNvSpPr/>
          <p:nvPr/>
        </p:nvSpPr>
        <p:spPr>
          <a:xfrm>
            <a:off x="1693474" y="2514601"/>
            <a:ext cx="6675043" cy="1961018"/>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A bar model may be something you encourage children to draw, or provide as a scaffold.</a:t>
            </a:r>
          </a:p>
        </p:txBody>
      </p:sp>
    </p:spTree>
    <p:extLst>
      <p:ext uri="{BB962C8B-B14F-4D97-AF65-F5344CB8AC3E}">
        <p14:creationId xmlns:p14="http://schemas.microsoft.com/office/powerpoint/2010/main" val="29985557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280DC9035E004EB7B006FB637E4884" ma:contentTypeVersion="9" ma:contentTypeDescription="Create a new document." ma:contentTypeScope="" ma:versionID="4d4fe36ff6527522e7bf161c53ff938d">
  <xsd:schema xmlns:xsd="http://www.w3.org/2001/XMLSchema" xmlns:xs="http://www.w3.org/2001/XMLSchema" xmlns:p="http://schemas.microsoft.com/office/2006/metadata/properties" xmlns:ns3="096bd771-6898-45ef-88f3-5d416875f78d" targetNamespace="http://schemas.microsoft.com/office/2006/metadata/properties" ma:root="true" ma:fieldsID="30bb5257a50cfe137be9ac8102944703" ns3:_="">
    <xsd:import namespace="096bd771-6898-45ef-88f3-5d416875f78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bd771-6898-45ef-88f3-5d416875f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414C5-F7D9-46E7-B85F-08201E3CE36D}">
  <ds:schemaRefs>
    <ds:schemaRef ds:uri="http://schemas.microsoft.com/sharepoint/v3/contenttype/forms"/>
  </ds:schemaRefs>
</ds:datastoreItem>
</file>

<file path=customXml/itemProps2.xml><?xml version="1.0" encoding="utf-8"?>
<ds:datastoreItem xmlns:ds="http://schemas.openxmlformats.org/officeDocument/2006/customXml" ds:itemID="{9BBD1A0B-53ED-4BEC-B35B-9B47FEC2C907}">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096bd771-6898-45ef-88f3-5d416875f78d"/>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B6A7BDE-00CD-4028-AF80-C8E8A1282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bd771-6898-45ef-88f3-5d416875f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12316</TotalTime>
  <Words>2770</Words>
  <Application>Microsoft Office PowerPoint</Application>
  <PresentationFormat>A4 Paper (210x297 mm)</PresentationFormat>
  <Paragraphs>584</Paragraphs>
  <Slides>48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Berlin Sans FB</vt:lpstr>
      <vt:lpstr>Calibri</vt:lpstr>
      <vt:lpstr>Calibri Light</vt:lpstr>
      <vt:lpstr>Cambria Math</vt:lpstr>
      <vt:lpstr>Comic Neue</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Trinity 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Staneff</dc:creator>
  <cp:lastModifiedBy>James Lansdale-Clegg</cp:lastModifiedBy>
  <cp:revision>178</cp:revision>
  <cp:lastPrinted>2019-11-01T13:53:35Z</cp:lastPrinted>
  <dcterms:created xsi:type="dcterms:W3CDTF">2019-10-25T20:21:02Z</dcterms:created>
  <dcterms:modified xsi:type="dcterms:W3CDTF">2023-12-11T10:01:10Z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0x01010094280DC9035E004EB7B006FB637E4884</vt:lpwstr>
  </property>
</Properties>
</file>